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B413"/>
    <a:srgbClr val="CD1490"/>
    <a:srgbClr val="00C2CB"/>
    <a:srgbClr val="ED1C24"/>
    <a:srgbClr val="00AEEF"/>
    <a:srgbClr val="FAB122"/>
    <a:srgbClr val="8A095B"/>
    <a:srgbClr val="1EC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163038-FB4F-4E99-B957-380BB2CA3E93}" v="7" dt="2021-08-05T10:43:30.459"/>
    <p1510:client id="{495ED99D-AF67-4391-9175-B1ECC3042A32}" v="2" dt="2021-08-05T09:42:20.644"/>
    <p1510:client id="{F9E930F5-F13F-4A8E-BF1F-DDED3DFAC012}" v="1" dt="2021-08-04T11:04:36.3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124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et Lloyd" userId="a4f699d23cac0c7f" providerId="LiveId" clId="{41163038-FB4F-4E99-B957-380BB2CA3E93}"/>
    <pc:docChg chg="custSel modSld">
      <pc:chgData name="Janet Lloyd" userId="a4f699d23cac0c7f" providerId="LiveId" clId="{41163038-FB4F-4E99-B957-380BB2CA3E93}" dt="2021-08-05T10:44:07.334" v="61" actId="20577"/>
      <pc:docMkLst>
        <pc:docMk/>
      </pc:docMkLst>
      <pc:sldChg chg="modSp mod">
        <pc:chgData name="Janet Lloyd" userId="a4f699d23cac0c7f" providerId="LiveId" clId="{41163038-FB4F-4E99-B957-380BB2CA3E93}" dt="2021-08-05T10:44:07.334" v="61" actId="20577"/>
        <pc:sldMkLst>
          <pc:docMk/>
          <pc:sldMk cId="2448713213" sldId="269"/>
        </pc:sldMkLst>
        <pc:spChg chg="mod">
          <ac:chgData name="Janet Lloyd" userId="a4f699d23cac0c7f" providerId="LiveId" clId="{41163038-FB4F-4E99-B957-380BB2CA3E93}" dt="2021-08-05T10:24:43.383" v="0"/>
          <ac:spMkLst>
            <pc:docMk/>
            <pc:sldMk cId="2448713213" sldId="269"/>
            <ac:spMk id="2" creationId="{A4F8A485-3B17-489C-AF6F-389B9B6E440E}"/>
          </ac:spMkLst>
        </pc:spChg>
        <pc:spChg chg="mod">
          <ac:chgData name="Janet Lloyd" userId="a4f699d23cac0c7f" providerId="LiveId" clId="{41163038-FB4F-4E99-B957-380BB2CA3E93}" dt="2021-08-05T10:43:54.931" v="60" actId="6549"/>
          <ac:spMkLst>
            <pc:docMk/>
            <pc:sldMk cId="2448713213" sldId="269"/>
            <ac:spMk id="5" creationId="{9DD1A543-1F76-429C-A8DD-C074D1438995}"/>
          </ac:spMkLst>
        </pc:spChg>
        <pc:spChg chg="mod">
          <ac:chgData name="Janet Lloyd" userId="a4f699d23cac0c7f" providerId="LiveId" clId="{41163038-FB4F-4E99-B957-380BB2CA3E93}" dt="2021-08-05T10:24:43.383" v="0"/>
          <ac:spMkLst>
            <pc:docMk/>
            <pc:sldMk cId="2448713213" sldId="269"/>
            <ac:spMk id="6" creationId="{6E8D0DD5-735F-4D00-8640-4C27ED2481BA}"/>
          </ac:spMkLst>
        </pc:spChg>
        <pc:spChg chg="mod">
          <ac:chgData name="Janet Lloyd" userId="a4f699d23cac0c7f" providerId="LiveId" clId="{41163038-FB4F-4E99-B957-380BB2CA3E93}" dt="2021-08-05T10:24:52.209" v="2" actId="20577"/>
          <ac:spMkLst>
            <pc:docMk/>
            <pc:sldMk cId="2448713213" sldId="269"/>
            <ac:spMk id="8" creationId="{4927905B-3B13-453A-9FB5-1E5CD6FBC7C4}"/>
          </ac:spMkLst>
        </pc:spChg>
        <pc:spChg chg="mod">
          <ac:chgData name="Janet Lloyd" userId="a4f699d23cac0c7f" providerId="LiveId" clId="{41163038-FB4F-4E99-B957-380BB2CA3E93}" dt="2021-08-05T10:44:07.334" v="61" actId="20577"/>
          <ac:spMkLst>
            <pc:docMk/>
            <pc:sldMk cId="2448713213" sldId="269"/>
            <ac:spMk id="12" creationId="{DE2AB4B6-8597-474E-9396-05D97799EC8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57887-7DA2-4797-8977-45F86DE20396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87327-A2AF-4F12-8564-0B1B628464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1352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753E1-C99D-4D7F-A0B0-665599BA4F8B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D83EF-5EC4-4F93-895F-66ADF37CA3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3605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80282-2047-4202-BF76-CE427CF5C704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64B30-F168-4414-8E6F-0697736A0F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498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4D005-C9F4-4288-9316-6FC93C0A3056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9A063-9949-4C6A-A783-73C9039E3E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627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979C9-1D41-4A08-90DE-3E4E6D6D50CE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72037-9738-4EC9-BC39-4B07111E92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78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7B40B-31B0-433E-9AC9-C5FA8F52A7F0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2EDA1-BDD2-479A-B02C-9AFFB54EE0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0377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1E218-D1EE-4FE6-9281-E9F66D62EAD3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7ACC9-F39B-4B04-8E93-0E8BA559A9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5004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356CF-80D0-4E73-838D-351050D2EB80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08DE5-56C8-4D2E-91FD-6E8FBE12E1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844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E83A5-1FE2-4A19-93DD-475C4C9A5F0B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59D3C-1F52-4D64-8429-0416B01863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3467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6660D-F0D3-4F41-A5EA-CF756D7CD61B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61E94-8143-4054-BE0A-64DE253D9A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311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B834A-F3C7-4245-AD87-1EB6DB37126F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FF219-B154-42C4-B02C-0DBDF684E5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7180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C8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DE1CB8F-CECE-4218-95A7-0CC139EACABA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5C5FCB7-46F2-44C1-9671-3E854A159D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6127478-780D-46C7-BEA9-DACBA9E467FB}"/>
              </a:ext>
            </a:extLst>
          </p:cNvPr>
          <p:cNvSpPr/>
          <p:nvPr/>
        </p:nvSpPr>
        <p:spPr>
          <a:xfrm>
            <a:off x="0" y="0"/>
            <a:ext cx="9144000" cy="331689"/>
          </a:xfrm>
          <a:prstGeom prst="rect">
            <a:avLst/>
          </a:prstGeom>
          <a:solidFill>
            <a:srgbClr val="FAB122"/>
          </a:solidFill>
          <a:ln>
            <a:solidFill>
              <a:srgbClr val="FAB1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841375"/>
            <a:ext cx="138113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 anchor="ctr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black"/>
              </a:solidFill>
              <a:latin typeface="Calibri" panose="020F0502020204030204"/>
              <a:cs typeface="+mn-cs"/>
            </a:endParaRPr>
          </a:p>
        </p:txBody>
      </p:sp>
      <p:pic>
        <p:nvPicPr>
          <p:cNvPr id="9" name="Picture 8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FE0A0F6B-007C-4264-AA4A-E08FD0146B3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42315"/>
            <a:ext cx="776856" cy="2893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4F8A485-3B17-489C-AF6F-389B9B6E440E}"/>
              </a:ext>
            </a:extLst>
          </p:cNvPr>
          <p:cNvSpPr txBox="1"/>
          <p:nvPr/>
        </p:nvSpPr>
        <p:spPr>
          <a:xfrm>
            <a:off x="69056" y="26327"/>
            <a:ext cx="58868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</a:rPr>
              <a:t>Medium Term Plan: Spanish Stage 3 Autumn 1 – Talking about us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29631F-93B4-482C-9D34-69471A18C73B}"/>
              </a:ext>
            </a:extLst>
          </p:cNvPr>
          <p:cNvSpPr txBox="1"/>
          <p:nvPr/>
        </p:nvSpPr>
        <p:spPr>
          <a:xfrm>
            <a:off x="165332" y="551068"/>
            <a:ext cx="5129519" cy="1600438"/>
          </a:xfrm>
          <a:prstGeom prst="rect">
            <a:avLst/>
          </a:prstGeom>
          <a:noFill/>
          <a:ln w="28575">
            <a:solidFill>
              <a:srgbClr val="8A095B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14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L1: I can introduce myself with simple sentences.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L2: I can introduce myself with simple sentences (part 2).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L3: I can explain in more detail how I am feeling.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L4: I can give important information about myself/others.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L5: I can understand /say simple opinions about subjects.</a:t>
            </a:r>
          </a:p>
          <a:p>
            <a:pPr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L6: I can say and write extended opinions about subjects.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D1A543-1F76-429C-A8DD-C074D1438995}"/>
              </a:ext>
            </a:extLst>
          </p:cNvPr>
          <p:cNvSpPr txBox="1"/>
          <p:nvPr/>
        </p:nvSpPr>
        <p:spPr>
          <a:xfrm>
            <a:off x="5392844" y="551068"/>
            <a:ext cx="2658100" cy="1227131"/>
          </a:xfrm>
          <a:prstGeom prst="rect">
            <a:avLst/>
          </a:prstGeom>
          <a:noFill/>
          <a:ln w="28575">
            <a:solidFill>
              <a:srgbClr val="00C2CB"/>
            </a:solidFill>
          </a:ln>
        </p:spPr>
        <p:txBody>
          <a:bodyPr wrap="none" rtlCol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Sound Spelling Exploration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Letters with accent for stress: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á,í,ó,ú</a:t>
            </a:r>
            <a:endParaRPr lang="en-GB" sz="14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Sound- spelling: 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oy/que/ ci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8D0DD5-735F-4D00-8640-4C27ED2481BA}"/>
              </a:ext>
            </a:extLst>
          </p:cNvPr>
          <p:cNvSpPr txBox="1"/>
          <p:nvPr/>
        </p:nvSpPr>
        <p:spPr>
          <a:xfrm>
            <a:off x="155120" y="2813805"/>
            <a:ext cx="5102300" cy="2314160"/>
          </a:xfrm>
          <a:prstGeom prst="rect">
            <a:avLst/>
          </a:prstGeom>
          <a:noFill/>
          <a:ln w="28575">
            <a:solidFill>
              <a:srgbClr val="FAB122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Teacher assessment of learners progress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Can recall and use simple sentences- personal info.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Can recall and use questions/answers to build dialogues.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Identify differences in adjective spelling for male/female.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Use adjectives accurately with male and female.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Listen/respond to familiar Spanish with no written support.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See links between vocabulary in different languages.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Read and comprehend familiar Spanish in simple sentences.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Form extended sentences to communicate opinions.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Identify personal pronouns, nouns, adjectives, verbs in a spoken or written Spanish simple sentence</a:t>
            </a: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E2AB4B6-8597-474E-9396-05D97799EC8E}"/>
              </a:ext>
            </a:extLst>
          </p:cNvPr>
          <p:cNvSpPr txBox="1"/>
          <p:nvPr/>
        </p:nvSpPr>
        <p:spPr>
          <a:xfrm>
            <a:off x="5392844" y="2027732"/>
            <a:ext cx="3585824" cy="3079433"/>
          </a:xfrm>
          <a:prstGeom prst="rect">
            <a:avLst/>
          </a:prstGeom>
          <a:noFill/>
          <a:ln w="28575">
            <a:solidFill>
              <a:srgbClr val="CD149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“Language Detective” skills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GB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peak confidently (</a:t>
            </a:r>
            <a:r>
              <a:rPr lang="en-GB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words,phrases,sentences</a:t>
            </a:r>
            <a:r>
              <a:rPr lang="en-GB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Recall/pronounce key sounds and silent letters.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Memory skills to aid comprehension.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Identify links between languages.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Identify word roots across languages.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 reading aloud skills.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 comprehension skills.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 speaking/writing skills.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Continue to develop use of word reference tools.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Practise techniques to commit new language to memory.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Explore sentence structure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27905B-3B13-453A-9FB5-1E5CD6FBC7C4}"/>
              </a:ext>
            </a:extLst>
          </p:cNvPr>
          <p:cNvSpPr txBox="1"/>
          <p:nvPr/>
        </p:nvSpPr>
        <p:spPr>
          <a:xfrm>
            <a:off x="183025" y="5394242"/>
            <a:ext cx="5772899" cy="1227131"/>
          </a:xfrm>
          <a:prstGeom prst="rect">
            <a:avLst/>
          </a:prstGeom>
          <a:noFill/>
          <a:ln w="28575">
            <a:solidFill>
              <a:srgbClr val="21B413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Primary creativity/cross-curricular learning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opportunities 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Discuss and explore emotions :Drama/ PHSE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Links between languages and familiar word family roots: Literacy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Sentence structure : Literacy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52C513-9A98-42AD-B625-C8D0ADC861B0}"/>
              </a:ext>
            </a:extLst>
          </p:cNvPr>
          <p:cNvSpPr txBox="1"/>
          <p:nvPr/>
        </p:nvSpPr>
        <p:spPr>
          <a:xfrm>
            <a:off x="190471" y="2304414"/>
            <a:ext cx="5118709" cy="307777"/>
          </a:xfrm>
          <a:prstGeom prst="rect">
            <a:avLst/>
          </a:prstGeom>
          <a:noFill/>
          <a:ln w="28575">
            <a:solidFill>
              <a:srgbClr val="ED1C24"/>
            </a:solidFill>
          </a:ln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entury Gothic" panose="020B0502020202020204" pitchFamily="34" charset="0"/>
              </a:rPr>
              <a:t>Grammar: </a:t>
            </a:r>
            <a:r>
              <a:rPr lang="en-GB" sz="1400" dirty="0">
                <a:latin typeface="Century Gothic" panose="020B0502020202020204" pitchFamily="34" charset="0"/>
              </a:rPr>
              <a:t>agreement of adjectives/ 3</a:t>
            </a:r>
            <a:r>
              <a:rPr lang="en-GB" sz="1400" baseline="30000" dirty="0">
                <a:latin typeface="Century Gothic" panose="020B0502020202020204" pitchFamily="34" charset="0"/>
              </a:rPr>
              <a:t>rd</a:t>
            </a:r>
            <a:r>
              <a:rPr lang="en-GB" sz="1400" dirty="0">
                <a:latin typeface="Century Gothic" panose="020B0502020202020204" pitchFamily="34" charset="0"/>
              </a:rPr>
              <a:t> person singular    </a:t>
            </a:r>
          </a:p>
        </p:txBody>
      </p:sp>
      <p:sp>
        <p:nvSpPr>
          <p:cNvPr id="13" name="TextBox 10">
            <a:extLst>
              <a:ext uri="{FF2B5EF4-FFF2-40B4-BE49-F238E27FC236}">
                <a16:creationId xmlns:a16="http://schemas.microsoft.com/office/drawing/2014/main" id="{AFEB76CA-9303-44AD-B314-0AD4A67845C0}"/>
              </a:ext>
            </a:extLst>
          </p:cNvPr>
          <p:cNvSpPr txBox="1"/>
          <p:nvPr/>
        </p:nvSpPr>
        <p:spPr>
          <a:xfrm>
            <a:off x="6096000" y="5258563"/>
            <a:ext cx="2910456" cy="1498487"/>
          </a:xfrm>
          <a:prstGeom prst="rect">
            <a:avLst/>
          </a:prstGeom>
          <a:noFill/>
          <a:ln w="28575">
            <a:solidFill>
              <a:srgbClr val="F6B69E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Grammar: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Conjunctions and extended sentences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Verbs of opinion- 1</a:t>
            </a:r>
            <a:r>
              <a:rPr lang="en-GB" sz="1200" baseline="30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</a:t>
            </a:r>
            <a:r>
              <a:rPr lang="en-GB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/2</a:t>
            </a:r>
            <a:r>
              <a:rPr lang="en-GB" sz="1200" baseline="30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GB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 singular</a:t>
            </a:r>
            <a:r>
              <a:rPr lang="en-GB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Begin to explore: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GB" sz="1200" baseline="30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GB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 singular and verbs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713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351</Words>
  <Application>Microsoft Office PowerPoint</Application>
  <PresentationFormat>On-screen Show (4:3)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 gato</dc:title>
  <dc:creator>Ana Lavado Garcia</dc:creator>
  <cp:lastModifiedBy>Janet Lloyd</cp:lastModifiedBy>
  <cp:revision>65</cp:revision>
  <dcterms:created xsi:type="dcterms:W3CDTF">2006-08-16T00:00:00Z</dcterms:created>
  <dcterms:modified xsi:type="dcterms:W3CDTF">2021-10-05T15:50:52Z</dcterms:modified>
</cp:coreProperties>
</file>