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1490"/>
    <a:srgbClr val="00C2CB"/>
    <a:srgbClr val="21B413"/>
    <a:srgbClr val="FAB122"/>
    <a:srgbClr val="8A095B"/>
    <a:srgbClr val="1EC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E87808-36FF-4B26-A336-191AC8B97267}" v="1" dt="2021-08-04T11:05:54.699"/>
    <p1510:client id="{F9E930F5-F13F-4A8E-BF1F-DDED3DFAC012}" v="1" dt="2021-08-04T11:04:36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t Lloyd" userId="a4f699d23cac0c7f" providerId="LiveId" clId="{52E87808-36FF-4B26-A336-191AC8B97267}"/>
    <pc:docChg chg="custSel modSld">
      <pc:chgData name="Janet Lloyd" userId="a4f699d23cac0c7f" providerId="LiveId" clId="{52E87808-36FF-4B26-A336-191AC8B97267}" dt="2021-08-04T11:08:59.397" v="68" actId="6549"/>
      <pc:docMkLst>
        <pc:docMk/>
      </pc:docMkLst>
      <pc:sldChg chg="modSp mod">
        <pc:chgData name="Janet Lloyd" userId="a4f699d23cac0c7f" providerId="LiveId" clId="{52E87808-36FF-4B26-A336-191AC8B97267}" dt="2021-08-04T11:08:59.397" v="68" actId="6549"/>
        <pc:sldMkLst>
          <pc:docMk/>
          <pc:sldMk cId="2448713213" sldId="269"/>
        </pc:sldMkLst>
        <pc:spChg chg="mod">
          <ac:chgData name="Janet Lloyd" userId="a4f699d23cac0c7f" providerId="LiveId" clId="{52E87808-36FF-4B26-A336-191AC8B97267}" dt="2021-08-04T11:05:54.699" v="0"/>
          <ac:spMkLst>
            <pc:docMk/>
            <pc:sldMk cId="2448713213" sldId="269"/>
            <ac:spMk id="2" creationId="{A4F8A485-3B17-489C-AF6F-389B9B6E440E}"/>
          </ac:spMkLst>
        </pc:spChg>
        <pc:spChg chg="mod">
          <ac:chgData name="Janet Lloyd" userId="a4f699d23cac0c7f" providerId="LiveId" clId="{52E87808-36FF-4B26-A336-191AC8B97267}" dt="2021-08-04T11:05:54.699" v="0"/>
          <ac:spMkLst>
            <pc:docMk/>
            <pc:sldMk cId="2448713213" sldId="269"/>
            <ac:spMk id="3" creationId="{0229631F-93B4-482C-9D34-69471A18C73B}"/>
          </ac:spMkLst>
        </pc:spChg>
        <pc:spChg chg="mod">
          <ac:chgData name="Janet Lloyd" userId="a4f699d23cac0c7f" providerId="LiveId" clId="{52E87808-36FF-4B26-A336-191AC8B97267}" dt="2021-08-04T11:08:59.397" v="68" actId="6549"/>
          <ac:spMkLst>
            <pc:docMk/>
            <pc:sldMk cId="2448713213" sldId="269"/>
            <ac:spMk id="5" creationId="{9DD1A543-1F76-429C-A8DD-C074D1438995}"/>
          </ac:spMkLst>
        </pc:spChg>
        <pc:spChg chg="mod">
          <ac:chgData name="Janet Lloyd" userId="a4f699d23cac0c7f" providerId="LiveId" clId="{52E87808-36FF-4B26-A336-191AC8B97267}" dt="2021-08-04T11:06:11.303" v="18" actId="313"/>
          <ac:spMkLst>
            <pc:docMk/>
            <pc:sldMk cId="2448713213" sldId="269"/>
            <ac:spMk id="6" creationId="{6E8D0DD5-735F-4D00-8640-4C27ED2481BA}"/>
          </ac:spMkLst>
        </pc:spChg>
        <pc:spChg chg="mod">
          <ac:chgData name="Janet Lloyd" userId="a4f699d23cac0c7f" providerId="LiveId" clId="{52E87808-36FF-4B26-A336-191AC8B97267}" dt="2021-08-04T11:07:29.236" v="67" actId="20577"/>
          <ac:spMkLst>
            <pc:docMk/>
            <pc:sldMk cId="2448713213" sldId="269"/>
            <ac:spMk id="8" creationId="{4927905B-3B13-453A-9FB5-1E5CD6FBC7C4}"/>
          </ac:spMkLst>
        </pc:spChg>
        <pc:spChg chg="mod">
          <ac:chgData name="Janet Lloyd" userId="a4f699d23cac0c7f" providerId="LiveId" clId="{52E87808-36FF-4B26-A336-191AC8B97267}" dt="2021-08-04T11:05:54.699" v="0"/>
          <ac:spMkLst>
            <pc:docMk/>
            <pc:sldMk cId="2448713213" sldId="269"/>
            <ac:spMk id="12" creationId="{DE2AB4B6-8597-474E-9396-05D97799EC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57887-7DA2-4797-8977-45F86DE20396}" type="datetimeFigureOut">
              <a:rPr lang="en-US"/>
              <a:pPr>
                <a:defRPr/>
              </a:pPr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87327-A2AF-4F12-8564-0B1B628464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1352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753E1-C99D-4D7F-A0B0-665599BA4F8B}" type="datetimeFigureOut">
              <a:rPr lang="en-US"/>
              <a:pPr>
                <a:defRPr/>
              </a:pPr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D83EF-5EC4-4F93-895F-66ADF37CA3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3605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80282-2047-4202-BF76-CE427CF5C704}" type="datetimeFigureOut">
              <a:rPr lang="en-US"/>
              <a:pPr>
                <a:defRPr/>
              </a:pPr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64B30-F168-4414-8E6F-0697736A0F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498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4D005-C9F4-4288-9316-6FC93C0A3056}" type="datetimeFigureOut">
              <a:rPr lang="en-US"/>
              <a:pPr>
                <a:defRPr/>
              </a:pPr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9A063-9949-4C6A-A783-73C9039E3E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627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979C9-1D41-4A08-90DE-3E4E6D6D50CE}" type="datetimeFigureOut">
              <a:rPr lang="en-US"/>
              <a:pPr>
                <a:defRPr/>
              </a:pPr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72037-9738-4EC9-BC39-4B07111E92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78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7B40B-31B0-433E-9AC9-C5FA8F52A7F0}" type="datetimeFigureOut">
              <a:rPr lang="en-US"/>
              <a:pPr>
                <a:defRPr/>
              </a:pPr>
              <a:t>11/22/2022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2EDA1-BDD2-479A-B02C-9AFFB54EE0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377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1E218-D1EE-4FE6-9281-E9F66D62EAD3}" type="datetimeFigureOut">
              <a:rPr lang="en-US"/>
              <a:pPr>
                <a:defRPr/>
              </a:pPr>
              <a:t>11/22/2022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7ACC9-F39B-4B04-8E93-0E8BA559A9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500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356CF-80D0-4E73-838D-351050D2EB80}" type="datetimeFigureOut">
              <a:rPr lang="en-US"/>
              <a:pPr>
                <a:defRPr/>
              </a:pPr>
              <a:t>11/22/2022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08DE5-56C8-4D2E-91FD-6E8FBE12E1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44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E83A5-1FE2-4A19-93DD-475C4C9A5F0B}" type="datetimeFigureOut">
              <a:rPr lang="en-US"/>
              <a:pPr>
                <a:defRPr/>
              </a:pPr>
              <a:t>11/22/2022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59D3C-1F52-4D64-8429-0416B01863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346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6660D-F0D3-4F41-A5EA-CF756D7CD61B}" type="datetimeFigureOut">
              <a:rPr lang="en-US"/>
              <a:pPr>
                <a:defRPr/>
              </a:pPr>
              <a:t>11/22/2022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61E94-8143-4054-BE0A-64DE253D9A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311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B834A-F3C7-4245-AD87-1EB6DB37126F}" type="datetimeFigureOut">
              <a:rPr lang="en-US"/>
              <a:pPr>
                <a:defRPr/>
              </a:pPr>
              <a:t>11/22/2022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F219-B154-42C4-B02C-0DBDF684E5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18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C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E1CB8F-CECE-4218-95A7-0CC139EACABA}" type="datetimeFigureOut">
              <a:rPr lang="en-US"/>
              <a:pPr>
                <a:defRPr/>
              </a:pPr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5C5FCB7-46F2-44C1-9671-3E854A159D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DE356FA-A503-4CEB-A604-615643E7CE8B}"/>
              </a:ext>
            </a:extLst>
          </p:cNvPr>
          <p:cNvSpPr/>
          <p:nvPr/>
        </p:nvSpPr>
        <p:spPr>
          <a:xfrm>
            <a:off x="0" y="0"/>
            <a:ext cx="9144000" cy="439453"/>
          </a:xfrm>
          <a:prstGeom prst="rect">
            <a:avLst/>
          </a:prstGeom>
          <a:solidFill>
            <a:srgbClr val="FAB122"/>
          </a:solidFill>
          <a:ln>
            <a:solidFill>
              <a:srgbClr val="FAB1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841375"/>
            <a:ext cx="138113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pic>
        <p:nvPicPr>
          <p:cNvPr id="9" name="Picture 8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FE0A0F6B-007C-4264-AA4A-E08FD0146B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4503" y="63662"/>
            <a:ext cx="944113" cy="35167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4F8A485-3B17-489C-AF6F-389B9B6E440E}"/>
              </a:ext>
            </a:extLst>
          </p:cNvPr>
          <p:cNvSpPr txBox="1"/>
          <p:nvPr/>
        </p:nvSpPr>
        <p:spPr>
          <a:xfrm>
            <a:off x="69056" y="96411"/>
            <a:ext cx="57479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Medium Term Plan: Spanish Stage 1 Autumn 1 - </a:t>
            </a:r>
            <a:r>
              <a:rPr lang="en-GB" sz="14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Getting Started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29631F-93B4-482C-9D34-69471A18C73B}"/>
              </a:ext>
            </a:extLst>
          </p:cNvPr>
          <p:cNvSpPr txBox="1"/>
          <p:nvPr/>
        </p:nvSpPr>
        <p:spPr>
          <a:xfrm>
            <a:off x="138112" y="619238"/>
            <a:ext cx="5881687" cy="1600438"/>
          </a:xfrm>
          <a:prstGeom prst="rect">
            <a:avLst/>
          </a:prstGeom>
          <a:noFill/>
          <a:ln w="28575">
            <a:solidFill>
              <a:srgbClr val="8A095B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L1: I can </a:t>
            </a:r>
            <a:r>
              <a:rPr lang="en-GB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say and write a greeting and a farewell</a:t>
            </a: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Spanish. AT2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L2: I can ask and answer the question “How are you?” AT3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L3: I can </a:t>
            </a:r>
            <a:r>
              <a:rPr lang="en-GB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say “My name is…” and ask “What’s your name?</a:t>
            </a: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AT4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L4: I can say some numbers between 0 and 10. AT 1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L5: I can remember and write some numbers between 0 -10. AT5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L6: I can say some colours in Spanish. AT1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D1A543-1F76-429C-A8DD-C074D1438995}"/>
              </a:ext>
            </a:extLst>
          </p:cNvPr>
          <p:cNvSpPr txBox="1"/>
          <p:nvPr/>
        </p:nvSpPr>
        <p:spPr>
          <a:xfrm>
            <a:off x="6325807" y="611562"/>
            <a:ext cx="2476960" cy="1688154"/>
          </a:xfrm>
          <a:prstGeom prst="rect">
            <a:avLst/>
          </a:prstGeom>
          <a:noFill/>
          <a:ln w="28575">
            <a:solidFill>
              <a:srgbClr val="00C2CB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Sound Spelling Exploration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Silent letter: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“h”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Pronunciation of letters: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“j” , “z”, “v”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Sound- spelling: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GB" sz="14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uy</a:t>
            </a: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/ci/ </a:t>
            </a:r>
            <a:r>
              <a:rPr lang="en-GB" sz="14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</a:t>
            </a: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/cu/ </a:t>
            </a:r>
            <a:r>
              <a:rPr lang="en-GB" sz="14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ll</a:t>
            </a: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</a:t>
            </a: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GB" sz="14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</a:t>
            </a:r>
            <a:endParaRPr lang="en-GB" sz="14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8D0DD5-735F-4D00-8640-4C27ED2481BA}"/>
              </a:ext>
            </a:extLst>
          </p:cNvPr>
          <p:cNvSpPr txBox="1"/>
          <p:nvPr/>
        </p:nvSpPr>
        <p:spPr>
          <a:xfrm>
            <a:off x="138113" y="2329344"/>
            <a:ext cx="4572000" cy="2155142"/>
          </a:xfrm>
          <a:prstGeom prst="rect">
            <a:avLst/>
          </a:prstGeom>
          <a:noFill/>
          <a:ln w="28575">
            <a:solidFill>
              <a:srgbClr val="FAB122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Teacher assessment of learners progress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Can say hello and goodbye.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Can try to write hello and goodbye.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Ask and answer a simple questions about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feelings and name.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Say some numbers between 0 -10.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Try to write some numbers between 0-10.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Identify the silent letter “h” in Spanish words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Begin to identify sound spellings in Spanish words.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2AB4B6-8597-474E-9396-05D97799EC8E}"/>
              </a:ext>
            </a:extLst>
          </p:cNvPr>
          <p:cNvSpPr txBox="1"/>
          <p:nvPr/>
        </p:nvSpPr>
        <p:spPr>
          <a:xfrm>
            <a:off x="150956" y="4594154"/>
            <a:ext cx="4572000" cy="2155142"/>
          </a:xfrm>
          <a:prstGeom prst="rect">
            <a:avLst/>
          </a:prstGeom>
          <a:noFill/>
          <a:ln w="28575">
            <a:solidFill>
              <a:srgbClr val="21B413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“Language Detective” skills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peak confidently (words or short phrases).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key sounds and silent letters in Spanish.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 a question with correct intonation.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Try to read and understand some familiar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target language in Spanish.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Try to copywrite some words or short phrases.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Begin to attempt to write some words from memory.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27905B-3B13-453A-9FB5-1E5CD6FBC7C4}"/>
              </a:ext>
            </a:extLst>
          </p:cNvPr>
          <p:cNvSpPr txBox="1"/>
          <p:nvPr/>
        </p:nvSpPr>
        <p:spPr>
          <a:xfrm>
            <a:off x="4953000" y="2520886"/>
            <a:ext cx="3882794" cy="3309304"/>
          </a:xfrm>
          <a:prstGeom prst="rect">
            <a:avLst/>
          </a:prstGeom>
          <a:noFill/>
          <a:ln w="28575">
            <a:solidFill>
              <a:srgbClr val="CD1490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Primary creativity/cross-curricular learning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opportunities 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Greetings Song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practise, sing and perform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Facts about Spain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map work / flags of countries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 and answer simple questions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(name / feelings) – drama and roleplay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Spanish bunting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class display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Rocket maths problems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maths number sentences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Colours song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create, sing and perform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FEB76CA-9303-44AD-B314-0AD4A67845C0}"/>
              </a:ext>
            </a:extLst>
          </p:cNvPr>
          <p:cNvSpPr txBox="1"/>
          <p:nvPr/>
        </p:nvSpPr>
        <p:spPr>
          <a:xfrm>
            <a:off x="4986026" y="6207866"/>
            <a:ext cx="3816741" cy="541430"/>
          </a:xfrm>
          <a:prstGeom prst="rect">
            <a:avLst/>
          </a:prstGeom>
          <a:noFill/>
          <a:ln w="28575">
            <a:solidFill>
              <a:srgbClr val="F6B69E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Grammar: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Asking a question- intonation.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713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344</Words>
  <Application>Microsoft Office PowerPoint</Application>
  <PresentationFormat>On-screen Show (4:3)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 gato</dc:title>
  <dc:creator>Ana Lavado Garcia</dc:creator>
  <cp:lastModifiedBy>Emilie Woodroffe</cp:lastModifiedBy>
  <cp:revision>68</cp:revision>
  <dcterms:created xsi:type="dcterms:W3CDTF">2006-08-16T00:00:00Z</dcterms:created>
  <dcterms:modified xsi:type="dcterms:W3CDTF">2022-11-22T14:23:50Z</dcterms:modified>
</cp:coreProperties>
</file>