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6"/>
  </p:notesMasterIdLst>
  <p:sldIdLst>
    <p:sldId id="688" r:id="rId5"/>
    <p:sldId id="638" r:id="rId6"/>
    <p:sldId id="506" r:id="rId7"/>
    <p:sldId id="2597" r:id="rId8"/>
    <p:sldId id="2607" r:id="rId9"/>
    <p:sldId id="645" r:id="rId10"/>
    <p:sldId id="2588" r:id="rId11"/>
    <p:sldId id="2587" r:id="rId12"/>
    <p:sldId id="2598" r:id="rId13"/>
    <p:sldId id="656" r:id="rId14"/>
    <p:sldId id="681" r:id="rId15"/>
    <p:sldId id="2618" r:id="rId16"/>
    <p:sldId id="658" r:id="rId17"/>
    <p:sldId id="2586" r:id="rId18"/>
    <p:sldId id="2599" r:id="rId19"/>
    <p:sldId id="673" r:id="rId20"/>
    <p:sldId id="2619" r:id="rId21"/>
    <p:sldId id="2620" r:id="rId22"/>
    <p:sldId id="2624" r:id="rId23"/>
    <p:sldId id="649" r:id="rId24"/>
    <p:sldId id="668" r:id="rId25"/>
    <p:sldId id="2590" r:id="rId26"/>
    <p:sldId id="2592" r:id="rId27"/>
    <p:sldId id="2600" r:id="rId28"/>
    <p:sldId id="657" r:id="rId29"/>
    <p:sldId id="667" r:id="rId30"/>
    <p:sldId id="671" r:id="rId31"/>
    <p:sldId id="2601" r:id="rId32"/>
    <p:sldId id="659" r:id="rId33"/>
    <p:sldId id="664" r:id="rId34"/>
    <p:sldId id="693" r:id="rId35"/>
    <p:sldId id="2622" r:id="rId36"/>
    <p:sldId id="2613" r:id="rId37"/>
    <p:sldId id="687" r:id="rId38"/>
    <p:sldId id="2602" r:id="rId39"/>
    <p:sldId id="660" r:id="rId40"/>
    <p:sldId id="654" r:id="rId41"/>
    <p:sldId id="653" r:id="rId42"/>
    <p:sldId id="2603" r:id="rId43"/>
    <p:sldId id="677" r:id="rId44"/>
    <p:sldId id="652" r:id="rId45"/>
    <p:sldId id="648" r:id="rId46"/>
    <p:sldId id="690" r:id="rId47"/>
    <p:sldId id="691" r:id="rId48"/>
    <p:sldId id="1647" r:id="rId49"/>
    <p:sldId id="2615" r:id="rId50"/>
    <p:sldId id="1648" r:id="rId51"/>
    <p:sldId id="2604" r:id="rId52"/>
    <p:sldId id="2594" r:id="rId53"/>
    <p:sldId id="672" r:id="rId54"/>
    <p:sldId id="2621"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26E2"/>
    <a:srgbClr val="EC1C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71A13D-4F6A-4C32-8346-ED0E38F7872F}" v="93" dt="2024-07-24T15:21:33.061"/>
    <p1510:client id="{89839E4B-8C52-4D19-9B5A-33DBF395B958}" v="3448" dt="2024-07-25T06:50:30.9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0" autoAdjust="0"/>
    <p:restoredTop sz="71048" autoAdjust="0"/>
  </p:normalViewPr>
  <p:slideViewPr>
    <p:cSldViewPr snapToGrid="0">
      <p:cViewPr varScale="1">
        <p:scale>
          <a:sx n="48" d="100"/>
          <a:sy n="48" d="100"/>
        </p:scale>
        <p:origin x="1340" y="32"/>
      </p:cViewPr>
      <p:guideLst/>
    </p:cSldViewPr>
  </p:slideViewPr>
  <p:outlineViewPr>
    <p:cViewPr>
      <p:scale>
        <a:sx n="33" d="100"/>
        <a:sy n="33" d="100"/>
      </p:scale>
      <p:origin x="0" y="0"/>
    </p:cViewPr>
  </p:outlineViewPr>
  <p:notesTextViewPr>
    <p:cViewPr>
      <p:scale>
        <a:sx n="50" d="100"/>
        <a:sy n="50" d="100"/>
      </p:scale>
      <p:origin x="0" y="0"/>
    </p:cViewPr>
  </p:notesTextViewPr>
  <p:sorterViewPr>
    <p:cViewPr>
      <p:scale>
        <a:sx n="100" d="100"/>
        <a:sy n="100" d="100"/>
      </p:scale>
      <p:origin x="0" y="-10094"/>
    </p:cViewPr>
  </p:sorterViewPr>
  <p:notesViewPr>
    <p:cSldViewPr snapToGrid="0">
      <p:cViewPr varScale="1">
        <p:scale>
          <a:sx n="77" d="100"/>
          <a:sy n="77" d="100"/>
        </p:scale>
        <p:origin x="2812" y="3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61"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39D4AA-C0D2-4588-93DA-9670BDF56217}" type="doc">
      <dgm:prSet loTypeId="urn:diagrams.loki3.com/VaryingWidthList" loCatId="list" qsTypeId="urn:microsoft.com/office/officeart/2005/8/quickstyle/simple1" qsCatId="simple" csTypeId="urn:microsoft.com/office/officeart/2005/8/colors/accent1_1" csCatId="accent1" phldr="1"/>
      <dgm:spPr/>
      <dgm:t>
        <a:bodyPr/>
        <a:lstStyle/>
        <a:p>
          <a:endParaRPr lang="en-US"/>
        </a:p>
      </dgm:t>
    </dgm:pt>
    <dgm:pt modelId="{89BE4FC1-8F6C-4DD2-BE7C-B8B07CE0D903}">
      <dgm:prSet custT="1"/>
      <dgm:spPr>
        <a:solidFill>
          <a:schemeClr val="tx2"/>
        </a:solidFill>
      </dgm:spPr>
      <dgm:t>
        <a:bodyPr/>
        <a:lstStyle/>
        <a:p>
          <a:r>
            <a:rPr lang="en-GB" sz="2400" b="1" i="0" dirty="0">
              <a:solidFill>
                <a:schemeClr val="bg1"/>
              </a:solidFill>
            </a:rPr>
            <a:t>Average age children first view pornography is 13 </a:t>
          </a:r>
          <a:endParaRPr lang="en-US" sz="2400" b="1" dirty="0">
            <a:solidFill>
              <a:schemeClr val="bg1"/>
            </a:solidFill>
          </a:endParaRPr>
        </a:p>
      </dgm:t>
    </dgm:pt>
    <dgm:pt modelId="{14F37129-FEB6-48C6-BA87-D344B8BA7F59}" type="parTrans" cxnId="{BDC42D05-4719-4668-B520-847988827EC9}">
      <dgm:prSet/>
      <dgm:spPr/>
      <dgm:t>
        <a:bodyPr/>
        <a:lstStyle/>
        <a:p>
          <a:endParaRPr lang="en-US"/>
        </a:p>
      </dgm:t>
    </dgm:pt>
    <dgm:pt modelId="{27E4F588-5106-40C0-8681-FAE310369653}" type="sibTrans" cxnId="{BDC42D05-4719-4668-B520-847988827EC9}">
      <dgm:prSet/>
      <dgm:spPr/>
      <dgm:t>
        <a:bodyPr/>
        <a:lstStyle/>
        <a:p>
          <a:endParaRPr lang="en-US"/>
        </a:p>
      </dgm:t>
    </dgm:pt>
    <dgm:pt modelId="{67DC7942-86A2-42E8-8E46-ED701A38FE8E}">
      <dgm:prSet/>
      <dgm:spPr/>
      <dgm:t>
        <a:bodyPr/>
        <a:lstStyle/>
        <a:p>
          <a:r>
            <a:rPr lang="en-GB" b="0" i="0"/>
            <a:t>Substantial proportions viewed it at a much younger age– </a:t>
          </a:r>
          <a:r>
            <a:rPr lang="en-GB" b="1" i="0">
              <a:solidFill>
                <a:srgbClr val="FF0000"/>
              </a:solidFill>
            </a:rPr>
            <a:t>27% by age 11 and 10% by the age of 9</a:t>
          </a:r>
          <a:endParaRPr lang="en-US" b="1">
            <a:solidFill>
              <a:srgbClr val="FF0000"/>
            </a:solidFill>
          </a:endParaRPr>
        </a:p>
      </dgm:t>
    </dgm:pt>
    <dgm:pt modelId="{F0E383C4-F534-407A-B56D-0EB007E1E1B0}" type="parTrans" cxnId="{199C0951-4BEA-4C7D-AF8D-3B0ABF0A8EA3}">
      <dgm:prSet/>
      <dgm:spPr/>
      <dgm:t>
        <a:bodyPr/>
        <a:lstStyle/>
        <a:p>
          <a:endParaRPr lang="en-US"/>
        </a:p>
      </dgm:t>
    </dgm:pt>
    <dgm:pt modelId="{45E0238B-0608-4E02-8258-CCDFC89A7EB6}" type="sibTrans" cxnId="{199C0951-4BEA-4C7D-AF8D-3B0ABF0A8EA3}">
      <dgm:prSet/>
      <dgm:spPr/>
      <dgm:t>
        <a:bodyPr/>
        <a:lstStyle/>
        <a:p>
          <a:endParaRPr lang="en-US"/>
        </a:p>
      </dgm:t>
    </dgm:pt>
    <dgm:pt modelId="{385A2A9E-2F08-4532-8788-7D4E134D7538}">
      <dgm:prSet/>
      <dgm:spPr/>
      <dgm:t>
        <a:bodyPr/>
        <a:lstStyle/>
        <a:p>
          <a:r>
            <a:rPr lang="en-GB"/>
            <a:t>U</a:t>
          </a:r>
          <a:r>
            <a:rPr lang="en-GB" b="0" i="0"/>
            <a:t>nbearable </a:t>
          </a:r>
          <a:r>
            <a:rPr lang="en-GB" b="1" i="0">
              <a:solidFill>
                <a:srgbClr val="FF0000"/>
              </a:solidFill>
            </a:rPr>
            <a:t>pressure</a:t>
          </a:r>
          <a:r>
            <a:rPr lang="en-GB" b="1" i="0"/>
            <a:t> to view hardcore </a:t>
          </a:r>
          <a:r>
            <a:rPr lang="en-GB" b="0" i="0"/>
            <a:t>pornography even if they do not want to</a:t>
          </a:r>
          <a:endParaRPr lang="en-US"/>
        </a:p>
      </dgm:t>
    </dgm:pt>
    <dgm:pt modelId="{FC1D0451-F676-4347-B4CB-9A4D18867DBE}" type="parTrans" cxnId="{94125CC4-33C1-4391-9BE3-F6F3AB22588A}">
      <dgm:prSet/>
      <dgm:spPr/>
      <dgm:t>
        <a:bodyPr/>
        <a:lstStyle/>
        <a:p>
          <a:endParaRPr lang="en-US"/>
        </a:p>
      </dgm:t>
    </dgm:pt>
    <dgm:pt modelId="{7BB80930-CBEA-4FB8-8D07-AC623BD785A3}" type="sibTrans" cxnId="{94125CC4-33C1-4391-9BE3-F6F3AB22588A}">
      <dgm:prSet/>
      <dgm:spPr/>
      <dgm:t>
        <a:bodyPr/>
        <a:lstStyle/>
        <a:p>
          <a:endParaRPr lang="en-US"/>
        </a:p>
      </dgm:t>
    </dgm:pt>
    <dgm:pt modelId="{2B914705-B340-40C2-BA86-D9D421FA4F52}">
      <dgm:prSet/>
      <dgm:spPr/>
      <dgm:t>
        <a:bodyPr/>
        <a:lstStyle/>
        <a:p>
          <a:r>
            <a:rPr lang="en-GB" b="0" i="0">
              <a:solidFill>
                <a:schemeClr val="tx1"/>
              </a:solidFill>
            </a:rPr>
            <a:t>Degrading</a:t>
          </a:r>
          <a:r>
            <a:rPr lang="en-GB" b="0" i="0"/>
            <a:t> acts and </a:t>
          </a:r>
          <a:r>
            <a:rPr lang="en-GB" b="1" i="0">
              <a:solidFill>
                <a:srgbClr val="FF0000"/>
              </a:solidFill>
            </a:rPr>
            <a:t>violence against women</a:t>
          </a:r>
          <a:endParaRPr lang="en-US" b="1">
            <a:solidFill>
              <a:srgbClr val="FF0000"/>
            </a:solidFill>
          </a:endParaRPr>
        </a:p>
      </dgm:t>
    </dgm:pt>
    <dgm:pt modelId="{278FC0B2-FD17-4F50-9B7F-553F757498FA}" type="parTrans" cxnId="{99E9BCCE-7A89-485A-8567-8865EFEDD1EF}">
      <dgm:prSet/>
      <dgm:spPr/>
      <dgm:t>
        <a:bodyPr/>
        <a:lstStyle/>
        <a:p>
          <a:endParaRPr lang="en-US"/>
        </a:p>
      </dgm:t>
    </dgm:pt>
    <dgm:pt modelId="{35EF9537-1BCF-4605-8C6C-873076943552}" type="sibTrans" cxnId="{99E9BCCE-7A89-485A-8567-8865EFEDD1EF}">
      <dgm:prSet/>
      <dgm:spPr/>
      <dgm:t>
        <a:bodyPr/>
        <a:lstStyle/>
        <a:p>
          <a:endParaRPr lang="en-US"/>
        </a:p>
      </dgm:t>
    </dgm:pt>
    <dgm:pt modelId="{8AA1E2C8-8A11-4D91-B598-8B5B06272C19}">
      <dgm:prSet/>
      <dgm:spPr/>
      <dgm:t>
        <a:bodyPr/>
        <a:lstStyle/>
        <a:p>
          <a:r>
            <a:rPr lang="en-GB" dirty="0"/>
            <a:t>T</a:t>
          </a:r>
          <a:r>
            <a:rPr lang="en-GB" b="0" i="0" dirty="0"/>
            <a:t>hink it is </a:t>
          </a:r>
          <a:r>
            <a:rPr lang="en-GB" b="1" i="0" dirty="0">
              <a:solidFill>
                <a:srgbClr val="FF0000"/>
              </a:solidFill>
            </a:rPr>
            <a:t>reflective</a:t>
          </a:r>
          <a:r>
            <a:rPr lang="en-GB" b="1" i="0" dirty="0"/>
            <a:t> of real life or </a:t>
          </a:r>
          <a:r>
            <a:rPr lang="en-GB" b="1" i="0" dirty="0">
              <a:solidFill>
                <a:srgbClr val="FF0000"/>
              </a:solidFill>
            </a:rPr>
            <a:t>healthy relationships</a:t>
          </a:r>
          <a:endParaRPr lang="en-US" b="1" dirty="0">
            <a:solidFill>
              <a:srgbClr val="FF0000"/>
            </a:solidFill>
          </a:endParaRPr>
        </a:p>
      </dgm:t>
    </dgm:pt>
    <dgm:pt modelId="{566E00EE-E58C-4BB3-8657-3B51DEB0EB73}" type="parTrans" cxnId="{0922E6B1-A4FB-47D3-9B34-1D754A48B6D9}">
      <dgm:prSet/>
      <dgm:spPr/>
      <dgm:t>
        <a:bodyPr/>
        <a:lstStyle/>
        <a:p>
          <a:endParaRPr lang="en-US"/>
        </a:p>
      </dgm:t>
    </dgm:pt>
    <dgm:pt modelId="{C6FA9A93-8683-42D6-B170-78D7DE034FDF}" type="sibTrans" cxnId="{0922E6B1-A4FB-47D3-9B34-1D754A48B6D9}">
      <dgm:prSet/>
      <dgm:spPr/>
      <dgm:t>
        <a:bodyPr/>
        <a:lstStyle/>
        <a:p>
          <a:endParaRPr lang="en-US"/>
        </a:p>
      </dgm:t>
    </dgm:pt>
    <dgm:pt modelId="{A5B15578-1FFE-4905-B9FC-2B3B04BAB030}">
      <dgm:prSet/>
      <dgm:spPr/>
      <dgm:t>
        <a:bodyPr/>
        <a:lstStyle/>
        <a:p>
          <a:r>
            <a:rPr lang="en-GB" b="1"/>
            <a:t>Pornography sites are not the only way</a:t>
          </a:r>
          <a:r>
            <a:rPr lang="en-GB"/>
            <a:t>, or even the most popular way, that young people access online porn </a:t>
          </a:r>
          <a:endParaRPr lang="en-US"/>
        </a:p>
      </dgm:t>
    </dgm:pt>
    <dgm:pt modelId="{CB4A1E67-3E24-4E2D-A550-CA5DE5972E11}" type="parTrans" cxnId="{D6C72AAB-FC29-4ED0-BA41-CE6BE456E8A2}">
      <dgm:prSet/>
      <dgm:spPr/>
      <dgm:t>
        <a:bodyPr/>
        <a:lstStyle/>
        <a:p>
          <a:endParaRPr lang="en-US"/>
        </a:p>
      </dgm:t>
    </dgm:pt>
    <dgm:pt modelId="{C9146C1E-BCE2-4B05-AC56-A9D60BD06C62}" type="sibTrans" cxnId="{D6C72AAB-FC29-4ED0-BA41-CE6BE456E8A2}">
      <dgm:prSet/>
      <dgm:spPr/>
      <dgm:t>
        <a:bodyPr/>
        <a:lstStyle/>
        <a:p>
          <a:endParaRPr lang="en-US"/>
        </a:p>
      </dgm:t>
    </dgm:pt>
    <dgm:pt modelId="{16C50B48-69FE-4A6B-B335-63672D63491D}">
      <dgm:prSet/>
      <dgm:spPr/>
      <dgm:t>
        <a:bodyPr/>
        <a:lstStyle/>
        <a:p>
          <a:r>
            <a:rPr lang="en-GB"/>
            <a:t>Wide </a:t>
          </a:r>
          <a:r>
            <a:rPr lang="en-GB" b="1">
              <a:solidFill>
                <a:srgbClr val="FF0000"/>
              </a:solidFill>
            </a:rPr>
            <a:t>prevalence</a:t>
          </a:r>
          <a:r>
            <a:rPr lang="en-GB" b="1"/>
            <a:t> of on </a:t>
          </a:r>
          <a:r>
            <a:rPr lang="en-GB" b="1">
              <a:solidFill>
                <a:srgbClr val="FF0000"/>
              </a:solidFill>
            </a:rPr>
            <a:t>social media platforms </a:t>
          </a:r>
          <a:r>
            <a:rPr lang="en-GB" b="1"/>
            <a:t>such as Twitter, </a:t>
          </a:r>
          <a:r>
            <a:rPr lang="en-GB" b="1">
              <a:solidFill>
                <a:srgbClr val="FF0000"/>
              </a:solidFill>
            </a:rPr>
            <a:t>Snapchat</a:t>
          </a:r>
          <a:r>
            <a:rPr lang="en-GB" b="1"/>
            <a:t> and </a:t>
          </a:r>
          <a:r>
            <a:rPr lang="en-GB" b="1">
              <a:solidFill>
                <a:srgbClr val="FF0000"/>
              </a:solidFill>
            </a:rPr>
            <a:t>Instagram</a:t>
          </a:r>
          <a:endParaRPr lang="en-US" b="1">
            <a:solidFill>
              <a:srgbClr val="FF0000"/>
            </a:solidFill>
          </a:endParaRPr>
        </a:p>
      </dgm:t>
    </dgm:pt>
    <dgm:pt modelId="{6C0A9E0C-31D7-479A-8D67-47333DBFCA82}" type="parTrans" cxnId="{5742A7D7-6EA3-4644-BD9F-D12BE00FE0CE}">
      <dgm:prSet/>
      <dgm:spPr/>
      <dgm:t>
        <a:bodyPr/>
        <a:lstStyle/>
        <a:p>
          <a:endParaRPr lang="en-US"/>
        </a:p>
      </dgm:t>
    </dgm:pt>
    <dgm:pt modelId="{F786B727-5BEF-4C0B-8F92-203C50293D99}" type="sibTrans" cxnId="{5742A7D7-6EA3-4644-BD9F-D12BE00FE0CE}">
      <dgm:prSet/>
      <dgm:spPr/>
      <dgm:t>
        <a:bodyPr/>
        <a:lstStyle/>
        <a:p>
          <a:endParaRPr lang="en-US"/>
        </a:p>
      </dgm:t>
    </dgm:pt>
    <dgm:pt modelId="{405E3648-98CB-43E0-B5E2-0B1C9B316E68}" type="pres">
      <dgm:prSet presAssocID="{6839D4AA-C0D2-4588-93DA-9670BDF56217}" presName="Name0" presStyleCnt="0">
        <dgm:presLayoutVars>
          <dgm:resizeHandles/>
        </dgm:presLayoutVars>
      </dgm:prSet>
      <dgm:spPr/>
    </dgm:pt>
    <dgm:pt modelId="{DA8AA963-41EC-4350-9ED1-2E82A94C0361}" type="pres">
      <dgm:prSet presAssocID="{89BE4FC1-8F6C-4DD2-BE7C-B8B07CE0D903}" presName="text" presStyleLbl="node1" presStyleIdx="0" presStyleCnt="7">
        <dgm:presLayoutVars>
          <dgm:bulletEnabled val="1"/>
        </dgm:presLayoutVars>
      </dgm:prSet>
      <dgm:spPr/>
    </dgm:pt>
    <dgm:pt modelId="{9D0F422F-1F32-4182-8549-BB219FA60744}" type="pres">
      <dgm:prSet presAssocID="{27E4F588-5106-40C0-8681-FAE310369653}" presName="space" presStyleCnt="0"/>
      <dgm:spPr/>
    </dgm:pt>
    <dgm:pt modelId="{F10735BE-7498-4317-9161-98A1322FFAD8}" type="pres">
      <dgm:prSet presAssocID="{67DC7942-86A2-42E8-8E46-ED701A38FE8E}" presName="text" presStyleLbl="node1" presStyleIdx="1" presStyleCnt="7" custScaleX="107057">
        <dgm:presLayoutVars>
          <dgm:bulletEnabled val="1"/>
        </dgm:presLayoutVars>
      </dgm:prSet>
      <dgm:spPr/>
    </dgm:pt>
    <dgm:pt modelId="{DCA1B5EF-2B14-46F6-BAC3-359D9F7A9542}" type="pres">
      <dgm:prSet presAssocID="{45E0238B-0608-4E02-8258-CCDFC89A7EB6}" presName="space" presStyleCnt="0"/>
      <dgm:spPr/>
    </dgm:pt>
    <dgm:pt modelId="{BD9A01BC-F806-474B-9F92-2D0C349152DB}" type="pres">
      <dgm:prSet presAssocID="{385A2A9E-2F08-4532-8788-7D4E134D7538}" presName="text" presStyleLbl="node1" presStyleIdx="2" presStyleCnt="7">
        <dgm:presLayoutVars>
          <dgm:bulletEnabled val="1"/>
        </dgm:presLayoutVars>
      </dgm:prSet>
      <dgm:spPr/>
    </dgm:pt>
    <dgm:pt modelId="{303A2D7B-53DC-49B9-BD14-B5B3A4B34C2A}" type="pres">
      <dgm:prSet presAssocID="{7BB80930-CBEA-4FB8-8D07-AC623BD785A3}" presName="space" presStyleCnt="0"/>
      <dgm:spPr/>
    </dgm:pt>
    <dgm:pt modelId="{00B6042F-A83B-4259-BA5F-51C8A387EEC8}" type="pres">
      <dgm:prSet presAssocID="{2B914705-B340-40C2-BA86-D9D421FA4F52}" presName="text" presStyleLbl="node1" presStyleIdx="3" presStyleCnt="7">
        <dgm:presLayoutVars>
          <dgm:bulletEnabled val="1"/>
        </dgm:presLayoutVars>
      </dgm:prSet>
      <dgm:spPr/>
    </dgm:pt>
    <dgm:pt modelId="{32A86A3D-59D1-40CC-9663-CD594A0E722D}" type="pres">
      <dgm:prSet presAssocID="{35EF9537-1BCF-4605-8C6C-873076943552}" presName="space" presStyleCnt="0"/>
      <dgm:spPr/>
    </dgm:pt>
    <dgm:pt modelId="{0DCBA955-142A-4855-AD0F-7354A1856D3F}" type="pres">
      <dgm:prSet presAssocID="{8AA1E2C8-8A11-4D91-B598-8B5B06272C19}" presName="text" presStyleLbl="node1" presStyleIdx="4" presStyleCnt="7">
        <dgm:presLayoutVars>
          <dgm:bulletEnabled val="1"/>
        </dgm:presLayoutVars>
      </dgm:prSet>
      <dgm:spPr/>
    </dgm:pt>
    <dgm:pt modelId="{D87FBA09-56FF-4E0C-B8DF-EA24FBF3E47F}" type="pres">
      <dgm:prSet presAssocID="{C6FA9A93-8683-42D6-B170-78D7DE034FDF}" presName="space" presStyleCnt="0"/>
      <dgm:spPr/>
    </dgm:pt>
    <dgm:pt modelId="{A83419B9-4ABD-4236-BCD3-0CF0AA1F2C17}" type="pres">
      <dgm:prSet presAssocID="{A5B15578-1FFE-4905-B9FC-2B3B04BAB030}" presName="text" presStyleLbl="node1" presStyleIdx="5" presStyleCnt="7">
        <dgm:presLayoutVars>
          <dgm:bulletEnabled val="1"/>
        </dgm:presLayoutVars>
      </dgm:prSet>
      <dgm:spPr/>
    </dgm:pt>
    <dgm:pt modelId="{C2BD4C99-DD67-4092-9146-D7767EE0F72C}" type="pres">
      <dgm:prSet presAssocID="{C9146C1E-BCE2-4B05-AC56-A9D60BD06C62}" presName="space" presStyleCnt="0"/>
      <dgm:spPr/>
    </dgm:pt>
    <dgm:pt modelId="{5712EEC5-B80B-4195-BD9A-0EFB74E541B8}" type="pres">
      <dgm:prSet presAssocID="{16C50B48-69FE-4A6B-B335-63672D63491D}" presName="text" presStyleLbl="node1" presStyleIdx="6" presStyleCnt="7">
        <dgm:presLayoutVars>
          <dgm:bulletEnabled val="1"/>
        </dgm:presLayoutVars>
      </dgm:prSet>
      <dgm:spPr/>
    </dgm:pt>
  </dgm:ptLst>
  <dgm:cxnLst>
    <dgm:cxn modelId="{BDC42D05-4719-4668-B520-847988827EC9}" srcId="{6839D4AA-C0D2-4588-93DA-9670BDF56217}" destId="{89BE4FC1-8F6C-4DD2-BE7C-B8B07CE0D903}" srcOrd="0" destOrd="0" parTransId="{14F37129-FEB6-48C6-BA87-D344B8BA7F59}" sibTransId="{27E4F588-5106-40C0-8681-FAE310369653}"/>
    <dgm:cxn modelId="{2AAB703E-8A80-4C40-97A5-A83A0E7F95F1}" type="presOf" srcId="{2B914705-B340-40C2-BA86-D9D421FA4F52}" destId="{00B6042F-A83B-4259-BA5F-51C8A387EEC8}" srcOrd="0" destOrd="0" presId="urn:diagrams.loki3.com/VaryingWidthList"/>
    <dgm:cxn modelId="{BE2F8C5E-0A2E-439A-8EFF-1D4C4F478512}" type="presOf" srcId="{6839D4AA-C0D2-4588-93DA-9670BDF56217}" destId="{405E3648-98CB-43E0-B5E2-0B1C9B316E68}" srcOrd="0" destOrd="0" presId="urn:diagrams.loki3.com/VaryingWidthList"/>
    <dgm:cxn modelId="{199C0951-4BEA-4C7D-AF8D-3B0ABF0A8EA3}" srcId="{6839D4AA-C0D2-4588-93DA-9670BDF56217}" destId="{67DC7942-86A2-42E8-8E46-ED701A38FE8E}" srcOrd="1" destOrd="0" parTransId="{F0E383C4-F534-407A-B56D-0EB007E1E1B0}" sibTransId="{45E0238B-0608-4E02-8258-CCDFC89A7EB6}"/>
    <dgm:cxn modelId="{08DB5586-23A6-4B5F-97DA-B8254A4A01F0}" type="presOf" srcId="{8AA1E2C8-8A11-4D91-B598-8B5B06272C19}" destId="{0DCBA955-142A-4855-AD0F-7354A1856D3F}" srcOrd="0" destOrd="0" presId="urn:diagrams.loki3.com/VaryingWidthList"/>
    <dgm:cxn modelId="{EEA6E09D-C7B7-47F1-BE3B-C9C438F243FC}" type="presOf" srcId="{89BE4FC1-8F6C-4DD2-BE7C-B8B07CE0D903}" destId="{DA8AA963-41EC-4350-9ED1-2E82A94C0361}" srcOrd="0" destOrd="0" presId="urn:diagrams.loki3.com/VaryingWidthList"/>
    <dgm:cxn modelId="{0E4FC99F-2960-4360-8273-883F1EC52279}" type="presOf" srcId="{A5B15578-1FFE-4905-B9FC-2B3B04BAB030}" destId="{A83419B9-4ABD-4236-BCD3-0CF0AA1F2C17}" srcOrd="0" destOrd="0" presId="urn:diagrams.loki3.com/VaryingWidthList"/>
    <dgm:cxn modelId="{D6C72AAB-FC29-4ED0-BA41-CE6BE456E8A2}" srcId="{6839D4AA-C0D2-4588-93DA-9670BDF56217}" destId="{A5B15578-1FFE-4905-B9FC-2B3B04BAB030}" srcOrd="5" destOrd="0" parTransId="{CB4A1E67-3E24-4E2D-A550-CA5DE5972E11}" sibTransId="{C9146C1E-BCE2-4B05-AC56-A9D60BD06C62}"/>
    <dgm:cxn modelId="{0922E6B1-A4FB-47D3-9B34-1D754A48B6D9}" srcId="{6839D4AA-C0D2-4588-93DA-9670BDF56217}" destId="{8AA1E2C8-8A11-4D91-B598-8B5B06272C19}" srcOrd="4" destOrd="0" parTransId="{566E00EE-E58C-4BB3-8657-3B51DEB0EB73}" sibTransId="{C6FA9A93-8683-42D6-B170-78D7DE034FDF}"/>
    <dgm:cxn modelId="{8F7EF3BC-F5CA-4650-9C9F-233165711BC9}" type="presOf" srcId="{385A2A9E-2F08-4532-8788-7D4E134D7538}" destId="{BD9A01BC-F806-474B-9F92-2D0C349152DB}" srcOrd="0" destOrd="0" presId="urn:diagrams.loki3.com/VaryingWidthList"/>
    <dgm:cxn modelId="{94125CC4-33C1-4391-9BE3-F6F3AB22588A}" srcId="{6839D4AA-C0D2-4588-93DA-9670BDF56217}" destId="{385A2A9E-2F08-4532-8788-7D4E134D7538}" srcOrd="2" destOrd="0" parTransId="{FC1D0451-F676-4347-B4CB-9A4D18867DBE}" sibTransId="{7BB80930-CBEA-4FB8-8D07-AC623BD785A3}"/>
    <dgm:cxn modelId="{99E9BCCE-7A89-485A-8567-8865EFEDD1EF}" srcId="{6839D4AA-C0D2-4588-93DA-9670BDF56217}" destId="{2B914705-B340-40C2-BA86-D9D421FA4F52}" srcOrd="3" destOrd="0" parTransId="{278FC0B2-FD17-4F50-9B7F-553F757498FA}" sibTransId="{35EF9537-1BCF-4605-8C6C-873076943552}"/>
    <dgm:cxn modelId="{5742A7D7-6EA3-4644-BD9F-D12BE00FE0CE}" srcId="{6839D4AA-C0D2-4588-93DA-9670BDF56217}" destId="{16C50B48-69FE-4A6B-B335-63672D63491D}" srcOrd="6" destOrd="0" parTransId="{6C0A9E0C-31D7-479A-8D67-47333DBFCA82}" sibTransId="{F786B727-5BEF-4C0B-8F92-203C50293D99}"/>
    <dgm:cxn modelId="{6FD035ED-85C4-453B-813F-9D7C6F2FF731}" type="presOf" srcId="{67DC7942-86A2-42E8-8E46-ED701A38FE8E}" destId="{F10735BE-7498-4317-9161-98A1322FFAD8}" srcOrd="0" destOrd="0" presId="urn:diagrams.loki3.com/VaryingWidthList"/>
    <dgm:cxn modelId="{A6635CFE-BA4C-4784-A2F6-673C05D2561C}" type="presOf" srcId="{16C50B48-69FE-4A6B-B335-63672D63491D}" destId="{5712EEC5-B80B-4195-BD9A-0EFB74E541B8}" srcOrd="0" destOrd="0" presId="urn:diagrams.loki3.com/VaryingWidthList"/>
    <dgm:cxn modelId="{E75D91AE-252B-4A8A-8B3B-E1EC821CA5FD}" type="presParOf" srcId="{405E3648-98CB-43E0-B5E2-0B1C9B316E68}" destId="{DA8AA963-41EC-4350-9ED1-2E82A94C0361}" srcOrd="0" destOrd="0" presId="urn:diagrams.loki3.com/VaryingWidthList"/>
    <dgm:cxn modelId="{B49B7C00-D60E-4974-A1FB-71392C9F7E13}" type="presParOf" srcId="{405E3648-98CB-43E0-B5E2-0B1C9B316E68}" destId="{9D0F422F-1F32-4182-8549-BB219FA60744}" srcOrd="1" destOrd="0" presId="urn:diagrams.loki3.com/VaryingWidthList"/>
    <dgm:cxn modelId="{D1B9DA16-23F7-4699-BCB1-C4C80B1A2C0D}" type="presParOf" srcId="{405E3648-98CB-43E0-B5E2-0B1C9B316E68}" destId="{F10735BE-7498-4317-9161-98A1322FFAD8}" srcOrd="2" destOrd="0" presId="urn:diagrams.loki3.com/VaryingWidthList"/>
    <dgm:cxn modelId="{358E1B9B-C940-4B6E-AF2D-2F5C94F6BC9A}" type="presParOf" srcId="{405E3648-98CB-43E0-B5E2-0B1C9B316E68}" destId="{DCA1B5EF-2B14-46F6-BAC3-359D9F7A9542}" srcOrd="3" destOrd="0" presId="urn:diagrams.loki3.com/VaryingWidthList"/>
    <dgm:cxn modelId="{6797D5C6-934B-4EBC-94B2-EDC4E1BC66F3}" type="presParOf" srcId="{405E3648-98CB-43E0-B5E2-0B1C9B316E68}" destId="{BD9A01BC-F806-474B-9F92-2D0C349152DB}" srcOrd="4" destOrd="0" presId="urn:diagrams.loki3.com/VaryingWidthList"/>
    <dgm:cxn modelId="{3E64E08D-9B6B-48C0-B330-9C65BFEAD154}" type="presParOf" srcId="{405E3648-98CB-43E0-B5E2-0B1C9B316E68}" destId="{303A2D7B-53DC-49B9-BD14-B5B3A4B34C2A}" srcOrd="5" destOrd="0" presId="urn:diagrams.loki3.com/VaryingWidthList"/>
    <dgm:cxn modelId="{FD4F2101-D556-4CB0-BB70-FB9D524BCED8}" type="presParOf" srcId="{405E3648-98CB-43E0-B5E2-0B1C9B316E68}" destId="{00B6042F-A83B-4259-BA5F-51C8A387EEC8}" srcOrd="6" destOrd="0" presId="urn:diagrams.loki3.com/VaryingWidthList"/>
    <dgm:cxn modelId="{7C4ED53A-95DE-4D39-BACB-862D4AFDD624}" type="presParOf" srcId="{405E3648-98CB-43E0-B5E2-0B1C9B316E68}" destId="{32A86A3D-59D1-40CC-9663-CD594A0E722D}" srcOrd="7" destOrd="0" presId="urn:diagrams.loki3.com/VaryingWidthList"/>
    <dgm:cxn modelId="{CE05B44A-25A2-4E52-8A63-9E077A0D9056}" type="presParOf" srcId="{405E3648-98CB-43E0-B5E2-0B1C9B316E68}" destId="{0DCBA955-142A-4855-AD0F-7354A1856D3F}" srcOrd="8" destOrd="0" presId="urn:diagrams.loki3.com/VaryingWidthList"/>
    <dgm:cxn modelId="{3310DD57-38FD-452C-8A78-06F530647E65}" type="presParOf" srcId="{405E3648-98CB-43E0-B5E2-0B1C9B316E68}" destId="{D87FBA09-56FF-4E0C-B8DF-EA24FBF3E47F}" srcOrd="9" destOrd="0" presId="urn:diagrams.loki3.com/VaryingWidthList"/>
    <dgm:cxn modelId="{8CC11AA3-7865-4A1A-853B-7E445B5EA628}" type="presParOf" srcId="{405E3648-98CB-43E0-B5E2-0B1C9B316E68}" destId="{A83419B9-4ABD-4236-BCD3-0CF0AA1F2C17}" srcOrd="10" destOrd="0" presId="urn:diagrams.loki3.com/VaryingWidthList"/>
    <dgm:cxn modelId="{C84199B0-6B4A-4A77-865C-072AE8DED243}" type="presParOf" srcId="{405E3648-98CB-43E0-B5E2-0B1C9B316E68}" destId="{C2BD4C99-DD67-4092-9146-D7767EE0F72C}" srcOrd="11" destOrd="0" presId="urn:diagrams.loki3.com/VaryingWidthList"/>
    <dgm:cxn modelId="{FC7A1E76-E6C0-452C-9C44-1070A1023EB2}" type="presParOf" srcId="{405E3648-98CB-43E0-B5E2-0B1C9B316E68}" destId="{5712EEC5-B80B-4195-BD9A-0EFB74E541B8}" srcOrd="12" destOrd="0" presId="urn:diagrams.loki3.com/VaryingWidth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8AA963-41EC-4350-9ED1-2E82A94C0361}">
      <dsp:nvSpPr>
        <dsp:cNvPr id="0" name=""/>
        <dsp:cNvSpPr/>
      </dsp:nvSpPr>
      <dsp:spPr>
        <a:xfrm>
          <a:off x="1286297" y="427"/>
          <a:ext cx="6480000" cy="685132"/>
        </a:xfrm>
        <a:prstGeom prst="rect">
          <a:avLst/>
        </a:prstGeom>
        <a:solidFill>
          <a:schemeClr val="tx2"/>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GB" sz="2400" b="1" i="0" kern="1200" dirty="0">
              <a:solidFill>
                <a:schemeClr val="bg1"/>
              </a:solidFill>
            </a:rPr>
            <a:t>Average age children first view pornography is 13 </a:t>
          </a:r>
          <a:endParaRPr lang="en-US" sz="2400" b="1" kern="1200" dirty="0">
            <a:solidFill>
              <a:schemeClr val="bg1"/>
            </a:solidFill>
          </a:endParaRPr>
        </a:p>
      </dsp:txBody>
      <dsp:txXfrm>
        <a:off x="1286297" y="427"/>
        <a:ext cx="6480000" cy="685132"/>
      </dsp:txXfrm>
    </dsp:sp>
    <dsp:sp modelId="{F10735BE-7498-4317-9161-98A1322FFAD8}">
      <dsp:nvSpPr>
        <dsp:cNvPr id="0" name=""/>
        <dsp:cNvSpPr/>
      </dsp:nvSpPr>
      <dsp:spPr>
        <a:xfrm>
          <a:off x="1587582" y="719816"/>
          <a:ext cx="5877429" cy="685132"/>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GB" sz="2000" b="0" i="0" kern="1200"/>
            <a:t>Substantial proportions viewed it at a much younger age– </a:t>
          </a:r>
          <a:r>
            <a:rPr lang="en-GB" sz="2000" b="1" i="0" kern="1200">
              <a:solidFill>
                <a:srgbClr val="FF0000"/>
              </a:solidFill>
            </a:rPr>
            <a:t>27% by age 11 and 10% by the age of 9</a:t>
          </a:r>
          <a:endParaRPr lang="en-US" sz="2000" b="1" kern="1200">
            <a:solidFill>
              <a:srgbClr val="FF0000"/>
            </a:solidFill>
          </a:endParaRPr>
        </a:p>
      </dsp:txBody>
      <dsp:txXfrm>
        <a:off x="1587582" y="719816"/>
        <a:ext cx="5877429" cy="685132"/>
      </dsp:txXfrm>
    </dsp:sp>
    <dsp:sp modelId="{BD9A01BC-F806-474B-9F92-2D0C349152DB}">
      <dsp:nvSpPr>
        <dsp:cNvPr id="0" name=""/>
        <dsp:cNvSpPr/>
      </dsp:nvSpPr>
      <dsp:spPr>
        <a:xfrm>
          <a:off x="2366297" y="1439205"/>
          <a:ext cx="4320000" cy="685132"/>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GB" sz="2000" kern="1200"/>
            <a:t>U</a:t>
          </a:r>
          <a:r>
            <a:rPr lang="en-GB" sz="2000" b="0" i="0" kern="1200"/>
            <a:t>nbearable </a:t>
          </a:r>
          <a:r>
            <a:rPr lang="en-GB" sz="2000" b="1" i="0" kern="1200">
              <a:solidFill>
                <a:srgbClr val="FF0000"/>
              </a:solidFill>
            </a:rPr>
            <a:t>pressure</a:t>
          </a:r>
          <a:r>
            <a:rPr lang="en-GB" sz="2000" b="1" i="0" kern="1200"/>
            <a:t> to view hardcore </a:t>
          </a:r>
          <a:r>
            <a:rPr lang="en-GB" sz="2000" b="0" i="0" kern="1200"/>
            <a:t>pornography even if they do not want to</a:t>
          </a:r>
          <a:endParaRPr lang="en-US" sz="2000" kern="1200"/>
        </a:p>
      </dsp:txBody>
      <dsp:txXfrm>
        <a:off x="2366297" y="1439205"/>
        <a:ext cx="4320000" cy="685132"/>
      </dsp:txXfrm>
    </dsp:sp>
    <dsp:sp modelId="{00B6042F-A83B-4259-BA5F-51C8A387EEC8}">
      <dsp:nvSpPr>
        <dsp:cNvPr id="0" name=""/>
        <dsp:cNvSpPr/>
      </dsp:nvSpPr>
      <dsp:spPr>
        <a:xfrm>
          <a:off x="3198797" y="2158594"/>
          <a:ext cx="2655000" cy="685132"/>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GB" sz="2000" b="0" i="0" kern="1200">
              <a:solidFill>
                <a:schemeClr val="tx1"/>
              </a:solidFill>
            </a:rPr>
            <a:t>Degrading</a:t>
          </a:r>
          <a:r>
            <a:rPr lang="en-GB" sz="2000" b="0" i="0" kern="1200"/>
            <a:t> acts and </a:t>
          </a:r>
          <a:r>
            <a:rPr lang="en-GB" sz="2000" b="1" i="0" kern="1200">
              <a:solidFill>
                <a:srgbClr val="FF0000"/>
              </a:solidFill>
            </a:rPr>
            <a:t>violence against women</a:t>
          </a:r>
          <a:endParaRPr lang="en-US" sz="2000" b="1" kern="1200">
            <a:solidFill>
              <a:srgbClr val="FF0000"/>
            </a:solidFill>
          </a:endParaRPr>
        </a:p>
      </dsp:txBody>
      <dsp:txXfrm>
        <a:off x="3198797" y="2158594"/>
        <a:ext cx="2655000" cy="685132"/>
      </dsp:txXfrm>
    </dsp:sp>
    <dsp:sp modelId="{0DCBA955-142A-4855-AD0F-7354A1856D3F}">
      <dsp:nvSpPr>
        <dsp:cNvPr id="0" name=""/>
        <dsp:cNvSpPr/>
      </dsp:nvSpPr>
      <dsp:spPr>
        <a:xfrm>
          <a:off x="2996297" y="2877983"/>
          <a:ext cx="3060000" cy="685132"/>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GB" sz="2000" kern="1200" dirty="0"/>
            <a:t>T</a:t>
          </a:r>
          <a:r>
            <a:rPr lang="en-GB" sz="2000" b="0" i="0" kern="1200" dirty="0"/>
            <a:t>hink it is </a:t>
          </a:r>
          <a:r>
            <a:rPr lang="en-GB" sz="2000" b="1" i="0" kern="1200" dirty="0">
              <a:solidFill>
                <a:srgbClr val="FF0000"/>
              </a:solidFill>
            </a:rPr>
            <a:t>reflective</a:t>
          </a:r>
          <a:r>
            <a:rPr lang="en-GB" sz="2000" b="1" i="0" kern="1200" dirty="0"/>
            <a:t> of real life or </a:t>
          </a:r>
          <a:r>
            <a:rPr lang="en-GB" sz="2000" b="1" i="0" kern="1200" dirty="0">
              <a:solidFill>
                <a:srgbClr val="FF0000"/>
              </a:solidFill>
            </a:rPr>
            <a:t>healthy relationships</a:t>
          </a:r>
          <a:endParaRPr lang="en-US" sz="2000" b="1" kern="1200" dirty="0">
            <a:solidFill>
              <a:srgbClr val="FF0000"/>
            </a:solidFill>
          </a:endParaRPr>
        </a:p>
      </dsp:txBody>
      <dsp:txXfrm>
        <a:off x="2996297" y="2877983"/>
        <a:ext cx="3060000" cy="685132"/>
      </dsp:txXfrm>
    </dsp:sp>
    <dsp:sp modelId="{A83419B9-4ABD-4236-BCD3-0CF0AA1F2C17}">
      <dsp:nvSpPr>
        <dsp:cNvPr id="0" name=""/>
        <dsp:cNvSpPr/>
      </dsp:nvSpPr>
      <dsp:spPr>
        <a:xfrm>
          <a:off x="1556297" y="3597372"/>
          <a:ext cx="5940000" cy="685132"/>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GB" sz="2000" b="1" kern="1200"/>
            <a:t>Pornography sites are not the only way</a:t>
          </a:r>
          <a:r>
            <a:rPr lang="en-GB" sz="2000" kern="1200"/>
            <a:t>, or even the most popular way, that young people access online porn </a:t>
          </a:r>
          <a:endParaRPr lang="en-US" sz="2000" kern="1200"/>
        </a:p>
      </dsp:txBody>
      <dsp:txXfrm>
        <a:off x="1556297" y="3597372"/>
        <a:ext cx="5940000" cy="685132"/>
      </dsp:txXfrm>
    </dsp:sp>
    <dsp:sp modelId="{5712EEC5-B80B-4195-BD9A-0EFB74E541B8}">
      <dsp:nvSpPr>
        <dsp:cNvPr id="0" name=""/>
        <dsp:cNvSpPr/>
      </dsp:nvSpPr>
      <dsp:spPr>
        <a:xfrm>
          <a:off x="2051297" y="4316761"/>
          <a:ext cx="4950000" cy="685132"/>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GB" sz="2000" kern="1200"/>
            <a:t>Wide </a:t>
          </a:r>
          <a:r>
            <a:rPr lang="en-GB" sz="2000" b="1" kern="1200">
              <a:solidFill>
                <a:srgbClr val="FF0000"/>
              </a:solidFill>
            </a:rPr>
            <a:t>prevalence</a:t>
          </a:r>
          <a:r>
            <a:rPr lang="en-GB" sz="2000" b="1" kern="1200"/>
            <a:t> of on </a:t>
          </a:r>
          <a:r>
            <a:rPr lang="en-GB" sz="2000" b="1" kern="1200">
              <a:solidFill>
                <a:srgbClr val="FF0000"/>
              </a:solidFill>
            </a:rPr>
            <a:t>social media platforms </a:t>
          </a:r>
          <a:r>
            <a:rPr lang="en-GB" sz="2000" b="1" kern="1200"/>
            <a:t>such as Twitter, </a:t>
          </a:r>
          <a:r>
            <a:rPr lang="en-GB" sz="2000" b="1" kern="1200">
              <a:solidFill>
                <a:srgbClr val="FF0000"/>
              </a:solidFill>
            </a:rPr>
            <a:t>Snapchat</a:t>
          </a:r>
          <a:r>
            <a:rPr lang="en-GB" sz="2000" b="1" kern="1200"/>
            <a:t> and </a:t>
          </a:r>
          <a:r>
            <a:rPr lang="en-GB" sz="2000" b="1" kern="1200">
              <a:solidFill>
                <a:srgbClr val="FF0000"/>
              </a:solidFill>
            </a:rPr>
            <a:t>Instagram</a:t>
          </a:r>
          <a:endParaRPr lang="en-US" sz="2000" b="1" kern="1200">
            <a:solidFill>
              <a:srgbClr val="FF0000"/>
            </a:solidFill>
          </a:endParaRPr>
        </a:p>
      </dsp:txBody>
      <dsp:txXfrm>
        <a:off x="2051297" y="4316761"/>
        <a:ext cx="4950000" cy="685132"/>
      </dsp:txXfrm>
    </dsp:sp>
  </dsp:spTree>
</dsp:drawing>
</file>

<file path=ppt/diagrams/layout1.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33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3300"/>
            </a:lvl1pPr>
          </a:lstStyle>
          <a:p>
            <a:fld id="{4840487F-0CE3-453C-9223-EB4F050EE395}" type="datetimeFigureOut">
              <a:rPr lang="en-GB" smtClean="0"/>
              <a:pPr/>
              <a:t>30/09/2024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33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3300"/>
            </a:lvl1pPr>
          </a:lstStyle>
          <a:p>
            <a:fld id="{EF89B59B-2120-461D-8222-CE3302E55416}" type="slidenum">
              <a:rPr lang="en-GB" smtClean="0"/>
              <a:pPr/>
              <a:t>‹#›</a:t>
            </a:fld>
            <a:endParaRPr lang="en-GB"/>
          </a:p>
        </p:txBody>
      </p:sp>
    </p:spTree>
    <p:extLst>
      <p:ext uri="{BB962C8B-B14F-4D97-AF65-F5344CB8AC3E}">
        <p14:creationId xmlns:p14="http://schemas.microsoft.com/office/powerpoint/2010/main" val="2826096622"/>
      </p:ext>
    </p:extLst>
  </p:cSld>
  <p:clrMap bg1="lt1" tx1="dk1" bg2="lt2" tx2="dk2" accent1="accent1" accent2="accent2" accent3="accent3" accent4="accent4" accent5="accent5" accent6="accent6" hlink="hlink" folHlink="folHlink"/>
  <p:notesStyle>
    <a:lvl1pPr marL="0" algn="l" defTabSz="914400" rtl="0" eaLnBrk="1" latinLnBrk="0" hangingPunct="1">
      <a:defRPr sz="3300" kern="1200">
        <a:solidFill>
          <a:schemeClr val="tx1"/>
        </a:solidFill>
        <a:latin typeface="+mn-lt"/>
        <a:ea typeface="+mn-ea"/>
        <a:cs typeface="+mn-cs"/>
      </a:defRPr>
    </a:lvl1pPr>
    <a:lvl2pPr marL="457200" algn="l" defTabSz="914400" rtl="0" eaLnBrk="1" latinLnBrk="0" hangingPunct="1">
      <a:defRPr sz="3300" kern="1200">
        <a:solidFill>
          <a:schemeClr val="tx1"/>
        </a:solidFill>
        <a:latin typeface="+mn-lt"/>
        <a:ea typeface="+mn-ea"/>
        <a:cs typeface="+mn-cs"/>
      </a:defRPr>
    </a:lvl2pPr>
    <a:lvl3pPr marL="914400" algn="l" defTabSz="914400" rtl="0" eaLnBrk="1" latinLnBrk="0" hangingPunct="1">
      <a:defRPr sz="3300" kern="1200">
        <a:solidFill>
          <a:schemeClr val="tx1"/>
        </a:solidFill>
        <a:latin typeface="+mn-lt"/>
        <a:ea typeface="+mn-ea"/>
        <a:cs typeface="+mn-cs"/>
      </a:defRPr>
    </a:lvl3pPr>
    <a:lvl4pPr marL="1371600" algn="l" defTabSz="914400" rtl="0" eaLnBrk="1" latinLnBrk="0" hangingPunct="1">
      <a:defRPr sz="3300" kern="1200">
        <a:solidFill>
          <a:schemeClr val="tx1"/>
        </a:solidFill>
        <a:latin typeface="+mn-lt"/>
        <a:ea typeface="+mn-ea"/>
        <a:cs typeface="+mn-cs"/>
      </a:defRPr>
    </a:lvl4pPr>
    <a:lvl5pPr marL="1828800" algn="l" defTabSz="914400" rtl="0" eaLnBrk="1" latinLnBrk="0" hangingPunct="1">
      <a:defRPr sz="33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drive.google.com/uc?export=download&amp;id=1-E_5IiDOfw3EQBPQgbGe9f2Qy3T7o_ny&#8230;"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security.org/digital-safety/parenting-social-media-report/"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2800" b="1" kern="1200" baseline="0" dirty="0">
                <a:solidFill>
                  <a:srgbClr val="FFFFFF"/>
                </a:solidFill>
                <a:latin typeface="+mn-lt"/>
                <a:ea typeface="+mj-ea"/>
                <a:cs typeface="+mj-cs"/>
              </a:rPr>
              <a:t>This presentation brings together:</a:t>
            </a:r>
          </a:p>
          <a:p>
            <a:pPr algn="l"/>
            <a:r>
              <a:rPr lang="en-US" sz="2800" kern="1200" baseline="0" dirty="0">
                <a:solidFill>
                  <a:srgbClr val="FFFFFF"/>
                </a:solidFill>
                <a:latin typeface="+mn-lt"/>
                <a:ea typeface="+mj-ea"/>
                <a:cs typeface="+mj-cs"/>
              </a:rPr>
              <a:t>- the latest research and key findings </a:t>
            </a:r>
            <a:r>
              <a:rPr lang="en-GB" sz="2800" kern="1200" baseline="0" dirty="0">
                <a:solidFill>
                  <a:srgbClr val="FFFFFF"/>
                </a:solidFill>
                <a:latin typeface="+mn-lt"/>
                <a:ea typeface="+mj-ea"/>
                <a:cs typeface="+mj-cs"/>
              </a:rPr>
              <a:t>on </a:t>
            </a:r>
            <a:r>
              <a:rPr lang="en-GB" sz="2800" b="0" i="0" baseline="0" dirty="0">
                <a:solidFill>
                  <a:srgbClr val="333333"/>
                </a:solidFill>
                <a:effectLst/>
                <a:latin typeface="+mn-lt"/>
              </a:rPr>
              <a:t>children’s and young people’s online</a:t>
            </a:r>
            <a:r>
              <a:rPr lang="en-GB" sz="2800" b="1" i="0" baseline="0" dirty="0">
                <a:solidFill>
                  <a:srgbClr val="333333"/>
                </a:solidFill>
                <a:effectLst/>
                <a:latin typeface="+mn-lt"/>
              </a:rPr>
              <a:t> </a:t>
            </a:r>
            <a:r>
              <a:rPr lang="en-GB" sz="2800" b="0" i="0" baseline="0" dirty="0">
                <a:solidFill>
                  <a:srgbClr val="333333"/>
                </a:solidFill>
                <a:effectLst/>
                <a:latin typeface="+mn-lt"/>
              </a:rPr>
              <a:t>use and risk  </a:t>
            </a:r>
          </a:p>
          <a:p>
            <a:pPr algn="l"/>
            <a:r>
              <a:rPr lang="en-GB" sz="2800" b="0" i="0" baseline="0" dirty="0">
                <a:solidFill>
                  <a:srgbClr val="333333"/>
                </a:solidFill>
                <a:effectLst/>
                <a:latin typeface="+mn-lt"/>
              </a:rPr>
              <a:t>- parents’ views about their children’s media use, devices and supervision to monitor or limit use</a:t>
            </a:r>
          </a:p>
          <a:p>
            <a:pPr marL="0" lvl="0" indent="0" algn="l">
              <a:buFont typeface="Arial" panose="020B0604020202020204" pitchFamily="34" charset="0"/>
              <a:buNone/>
            </a:pPr>
            <a:r>
              <a:rPr lang="en-GB" sz="2800" b="0" i="0" baseline="0" dirty="0">
                <a:solidFill>
                  <a:srgbClr val="333333"/>
                </a:solidFill>
                <a:effectLst/>
                <a:latin typeface="+mn-lt"/>
              </a:rPr>
              <a:t>- suggested resources and tips to empower parents to keep up with the latest trends/apps and games, manage controls and settings, and talk to children about risk - from bullying and sharing content, to extremism and gangs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2800" dirty="0"/>
          </a:p>
        </p:txBody>
      </p:sp>
      <p:sp>
        <p:nvSpPr>
          <p:cNvPr id="4" name="Slide Number Placeholder 3"/>
          <p:cNvSpPr>
            <a:spLocks noGrp="1"/>
          </p:cNvSpPr>
          <p:nvPr>
            <p:ph type="sldNum" sz="quarter" idx="5"/>
          </p:nvPr>
        </p:nvSpPr>
        <p:spPr/>
        <p:txBody>
          <a:bodyPr/>
          <a:lstStyle/>
          <a:p>
            <a:fld id="{5985D112-682F-4487-9187-E5AF34266267}" type="slidenum">
              <a:rPr lang="en-GB" smtClean="0"/>
              <a:t>1</a:t>
            </a:fld>
            <a:endParaRPr lang="en-GB"/>
          </a:p>
        </p:txBody>
      </p:sp>
    </p:spTree>
    <p:extLst>
      <p:ext uri="{BB962C8B-B14F-4D97-AF65-F5344CB8AC3E}">
        <p14:creationId xmlns:p14="http://schemas.microsoft.com/office/powerpoint/2010/main" val="22038426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TELL: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We will be looking at 3–17-year-olds patterns of media use, how they access different sources of media online, and the types of online activities they are participating in. This includes their behaviours and habits in terms of viewing, playing, learning, and interacting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Almost all children from aged 5yrs (96%) went online in 2023, highlighting the centrality of the internet in children’s lives.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And we mustn’t forget that being online does create a lot of opportunity and joy for most of us. So, let’s think about how we can minimise risk and reduce their exposure to harm.</a:t>
            </a:r>
          </a:p>
        </p:txBody>
      </p:sp>
      <p:sp>
        <p:nvSpPr>
          <p:cNvPr id="4" name="Slide Number Placeholder 3"/>
          <p:cNvSpPr>
            <a:spLocks noGrp="1"/>
          </p:cNvSpPr>
          <p:nvPr>
            <p:ph type="sldNum" sz="quarter" idx="5"/>
          </p:nvPr>
        </p:nvSpPr>
        <p:spPr/>
        <p:txBody>
          <a:bodyPr/>
          <a:lstStyle/>
          <a:p>
            <a:fld id="{5985D112-682F-4487-9187-E5AF34266267}" type="slidenum">
              <a:rPr lang="en-GB" smtClean="0"/>
              <a:t>10</a:t>
            </a:fld>
            <a:endParaRPr lang="en-GB"/>
          </a:p>
        </p:txBody>
      </p:sp>
    </p:spTree>
    <p:extLst>
      <p:ext uri="{BB962C8B-B14F-4D97-AF65-F5344CB8AC3E}">
        <p14:creationId xmlns:p14="http://schemas.microsoft.com/office/powerpoint/2010/main" val="541704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GB" sz="2800" b="1" dirty="0"/>
              <a:t>TELL</a:t>
            </a:r>
            <a:r>
              <a:rPr lang="en-GB" sz="2800" dirty="0"/>
              <a:t> - </a:t>
            </a:r>
            <a:r>
              <a:rPr lang="en-US" sz="2800" dirty="0">
                <a:solidFill>
                  <a:srgbClr val="000000"/>
                </a:solidFill>
                <a:effectLst/>
                <a:latin typeface="Arial" panose="020B0604020202020204" pitchFamily="34" charset="0"/>
                <a:ea typeface="Arial" panose="020B0604020202020204" pitchFamily="34" charset="0"/>
              </a:rPr>
              <a:t>A common debate is about the age at which children should be able to use smartphones. These are mobile phones that can access the internet and have apps installed on them. Some parents have opted for non-smart’ phones, which are mobiles that usually only have text and call capabilities.</a:t>
            </a:r>
            <a:endParaRPr lang="en-GB" sz="2800" dirty="0">
              <a:solidFill>
                <a:srgbClr val="000000"/>
              </a:solidFill>
              <a:effectLst/>
              <a:latin typeface="Arial" panose="020B0604020202020204" pitchFamily="34" charset="0"/>
              <a:ea typeface="Arial" panose="020B0604020202020204" pitchFamily="34" charset="0"/>
            </a:endParaRPr>
          </a:p>
          <a:p>
            <a:pPr marL="0" marR="0">
              <a:spcBef>
                <a:spcPts val="0"/>
              </a:spcBef>
              <a:spcAft>
                <a:spcPts val="0"/>
              </a:spcAft>
            </a:pPr>
            <a:r>
              <a:rPr lang="en-US" sz="2800" dirty="0">
                <a:solidFill>
                  <a:srgbClr val="000000"/>
                </a:solidFill>
                <a:effectLst/>
                <a:latin typeface="Arial" panose="020B0604020202020204" pitchFamily="34" charset="0"/>
                <a:ea typeface="Arial" panose="020B0604020202020204" pitchFamily="34" charset="0"/>
              </a:rPr>
              <a:t> </a:t>
            </a:r>
            <a:endParaRPr lang="en-GB" sz="2800" dirty="0">
              <a:solidFill>
                <a:srgbClr val="000000"/>
              </a:solidFill>
              <a:effectLst/>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2800" dirty="0"/>
          </a:p>
        </p:txBody>
      </p:sp>
      <p:sp>
        <p:nvSpPr>
          <p:cNvPr id="4" name="Slide Number Placeholder 3"/>
          <p:cNvSpPr>
            <a:spLocks noGrp="1"/>
          </p:cNvSpPr>
          <p:nvPr>
            <p:ph type="sldNum" sz="quarter" idx="5"/>
          </p:nvPr>
        </p:nvSpPr>
        <p:spPr/>
        <p:txBody>
          <a:bodyPr/>
          <a:lstStyle/>
          <a:p>
            <a:fld id="{5985D112-682F-4487-9187-E5AF34266267}" type="slidenum">
              <a:rPr lang="en-GB" smtClean="0"/>
              <a:t>11</a:t>
            </a:fld>
            <a:endParaRPr lang="en-GB"/>
          </a:p>
        </p:txBody>
      </p:sp>
    </p:spTree>
    <p:extLst>
      <p:ext uri="{BB962C8B-B14F-4D97-AF65-F5344CB8AC3E}">
        <p14:creationId xmlns:p14="http://schemas.microsoft.com/office/powerpoint/2010/main" val="4885743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3000" b="1" dirty="0">
                <a:solidFill>
                  <a:srgbClr val="000000"/>
                </a:solidFill>
                <a:effectLst/>
                <a:latin typeface="Arial" panose="020B0604020202020204" pitchFamily="34" charset="0"/>
                <a:ea typeface="Arial" panose="020B0604020202020204" pitchFamily="34" charset="0"/>
              </a:rPr>
              <a:t>ASK THEM TO CONSIDER:</a:t>
            </a:r>
            <a:endParaRPr lang="en-US" sz="3000" dirty="0">
              <a:solidFill>
                <a:srgbClr val="000000"/>
              </a:solidFill>
              <a:effectLst/>
              <a:latin typeface="Arial" panose="020B0604020202020204" pitchFamily="34" charset="0"/>
              <a:ea typeface="Arial" panose="020B0604020202020204" pitchFamily="34" charset="0"/>
            </a:endParaRPr>
          </a:p>
          <a:p>
            <a:pPr marL="171450" marR="0" indent="-171450">
              <a:spcBef>
                <a:spcPts val="0"/>
              </a:spcBef>
              <a:spcAft>
                <a:spcPts val="0"/>
              </a:spcAft>
              <a:buFont typeface="Arial" panose="020B0604020202020204" pitchFamily="34" charset="0"/>
              <a:buChar char="•"/>
            </a:pPr>
            <a:r>
              <a:rPr lang="en-US" sz="3000" dirty="0">
                <a:solidFill>
                  <a:srgbClr val="000000"/>
                </a:solidFill>
                <a:effectLst/>
                <a:latin typeface="Arial" panose="020B0604020202020204" pitchFamily="34" charset="0"/>
                <a:ea typeface="Arial" panose="020B0604020202020204" pitchFamily="34" charset="0"/>
              </a:rPr>
              <a:t>How will they reduce any risks?</a:t>
            </a:r>
          </a:p>
          <a:p>
            <a:pPr marL="171450" marR="0" indent="-171450">
              <a:spcBef>
                <a:spcPts val="0"/>
              </a:spcBef>
              <a:spcAft>
                <a:spcPts val="0"/>
              </a:spcAft>
              <a:buFont typeface="Arial" panose="020B0604020202020204" pitchFamily="34" charset="0"/>
              <a:buChar char="•"/>
            </a:pPr>
            <a:r>
              <a:rPr lang="en-US" sz="3000" dirty="0">
                <a:solidFill>
                  <a:srgbClr val="000000"/>
                </a:solidFill>
                <a:effectLst/>
                <a:latin typeface="Arial" panose="020B0604020202020204" pitchFamily="34" charset="0"/>
                <a:ea typeface="Arial" panose="020B0604020202020204" pitchFamily="34" charset="0"/>
              </a:rPr>
              <a:t>What does their child need the mobile for? Is it simply to stay in touch with you - then a ‘non-smart’ phone might be enough. But if you want them to access homework or learning on their mobile, then a smartphone might be better.</a:t>
            </a:r>
          </a:p>
          <a:p>
            <a:pPr marL="171450" marR="0" indent="-171450">
              <a:spcBef>
                <a:spcPts val="0"/>
              </a:spcBef>
              <a:spcAft>
                <a:spcPts val="0"/>
              </a:spcAft>
              <a:buFont typeface="Arial" panose="020B0604020202020204" pitchFamily="34" charset="0"/>
              <a:buChar char="•"/>
            </a:pPr>
            <a:r>
              <a:rPr lang="en-US" sz="3000" dirty="0">
                <a:solidFill>
                  <a:srgbClr val="000000"/>
                </a:solidFill>
                <a:effectLst/>
                <a:latin typeface="Arial" panose="020B0604020202020204" pitchFamily="34" charset="0"/>
                <a:ea typeface="Arial" panose="020B0604020202020204" pitchFamily="34" charset="0"/>
              </a:rPr>
              <a:t>How you can help them child learn the basic skills to use it safely e.g. to send a message, take part in a group chat, manage their timings etc. Children need our support with developing these skills. You wouldn’t give your child a knife without guidance and support, similarly a phone can cause harm and so need to think about this.</a:t>
            </a:r>
            <a:endParaRPr lang="en-GB" sz="3000" dirty="0">
              <a:solidFill>
                <a:srgbClr val="000000"/>
              </a:solidFill>
              <a:effectLst/>
              <a:latin typeface="Arial" panose="020B0604020202020204" pitchFamily="34" charset="0"/>
              <a:ea typeface="Arial" panose="020B0604020202020204" pitchFamily="34" charset="0"/>
            </a:endParaRPr>
          </a:p>
          <a:p>
            <a:pPr marL="171450" marR="0" indent="-171450">
              <a:spcBef>
                <a:spcPts val="0"/>
              </a:spcBef>
              <a:spcAft>
                <a:spcPts val="0"/>
              </a:spcAft>
              <a:buFont typeface="Arial" panose="020B0604020202020204" pitchFamily="34" charset="0"/>
              <a:buChar char="•"/>
            </a:pPr>
            <a:r>
              <a:rPr lang="en-GB" sz="3000" dirty="0">
                <a:solidFill>
                  <a:srgbClr val="000000"/>
                </a:solidFill>
                <a:effectLst/>
                <a:latin typeface="Arial" panose="020B0604020202020204" pitchFamily="34" charset="0"/>
                <a:ea typeface="Arial" panose="020B0604020202020204" pitchFamily="34" charset="0"/>
              </a:rPr>
              <a:t>Whatever they decide, communication is key - </a:t>
            </a:r>
            <a:r>
              <a:rPr lang="en-US" sz="3000" dirty="0">
                <a:solidFill>
                  <a:srgbClr val="000000"/>
                </a:solidFill>
                <a:effectLst/>
                <a:latin typeface="Arial" panose="020B0604020202020204" pitchFamily="34" charset="0"/>
                <a:ea typeface="Arial" panose="020B0604020202020204" pitchFamily="34" charset="0"/>
              </a:rPr>
              <a:t>involve the child in the process to establish shared expectations.</a:t>
            </a:r>
          </a:p>
          <a:p>
            <a:pPr marL="171450" marR="0" indent="-171450">
              <a:spcBef>
                <a:spcPts val="0"/>
              </a:spcBef>
              <a:spcAft>
                <a:spcPts val="0"/>
              </a:spcAft>
              <a:buFont typeface="Arial" panose="020B0604020202020204" pitchFamily="34" charset="0"/>
              <a:buChar char="•"/>
            </a:pPr>
            <a:r>
              <a:rPr lang="en-US" sz="3000" dirty="0">
                <a:solidFill>
                  <a:srgbClr val="000000"/>
                </a:solidFill>
                <a:effectLst/>
                <a:latin typeface="Arial" panose="020B0604020202020204" pitchFamily="34" charset="0"/>
                <a:ea typeface="Arial" panose="020B0604020202020204" pitchFamily="34" charset="0"/>
              </a:rPr>
              <a:t>Remember to set up parental control settings or use a parental controls app to help them stay safe.</a:t>
            </a:r>
            <a:endParaRPr lang="en-GB" sz="3000" dirty="0">
              <a:solidFill>
                <a:srgbClr val="000000"/>
              </a:solidFill>
              <a:effectLst/>
              <a:latin typeface="Arial" panose="020B0604020202020204" pitchFamily="34" charset="0"/>
              <a:ea typeface="Arial" panose="020B0604020202020204" pitchFamily="34" charset="0"/>
            </a:endParaRPr>
          </a:p>
          <a:p>
            <a:pPr marL="0" marR="0">
              <a:spcBef>
                <a:spcPts val="0"/>
              </a:spcBef>
              <a:spcAft>
                <a:spcPts val="0"/>
              </a:spcAft>
            </a:pPr>
            <a:endParaRPr lang="en-GB" sz="3000" dirty="0">
              <a:solidFill>
                <a:srgbClr val="000000"/>
              </a:solidFill>
              <a:effectLst/>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3000" dirty="0"/>
          </a:p>
        </p:txBody>
      </p:sp>
      <p:sp>
        <p:nvSpPr>
          <p:cNvPr id="4" name="Slide Number Placeholder 3"/>
          <p:cNvSpPr>
            <a:spLocks noGrp="1"/>
          </p:cNvSpPr>
          <p:nvPr>
            <p:ph type="sldNum" sz="quarter" idx="5"/>
          </p:nvPr>
        </p:nvSpPr>
        <p:spPr/>
        <p:txBody>
          <a:bodyPr/>
          <a:lstStyle/>
          <a:p>
            <a:fld id="{5985D112-682F-4487-9187-E5AF34266267}" type="slidenum">
              <a:rPr lang="en-GB" smtClean="0"/>
              <a:t>12</a:t>
            </a:fld>
            <a:endParaRPr lang="en-GB"/>
          </a:p>
        </p:txBody>
      </p:sp>
    </p:spTree>
    <p:extLst>
      <p:ext uri="{BB962C8B-B14F-4D97-AF65-F5344CB8AC3E}">
        <p14:creationId xmlns:p14="http://schemas.microsoft.com/office/powerpoint/2010/main" val="40296693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As in previous years, the point at which it becomes more likely that a child will go online using a mobile rather than a tablet closely correlates with the age at which mobile phone ownership among children becomes almost universal. </a:t>
            </a:r>
          </a:p>
        </p:txBody>
      </p:sp>
      <p:sp>
        <p:nvSpPr>
          <p:cNvPr id="4" name="Slide Number Placeholder 3"/>
          <p:cNvSpPr>
            <a:spLocks noGrp="1"/>
          </p:cNvSpPr>
          <p:nvPr>
            <p:ph type="sldNum" sz="quarter" idx="5"/>
          </p:nvPr>
        </p:nvSpPr>
        <p:spPr/>
        <p:txBody>
          <a:bodyPr/>
          <a:lstStyle/>
          <a:p>
            <a:fld id="{5985D112-682F-4487-9187-E5AF34266267}" type="slidenum">
              <a:rPr lang="en-GB" smtClean="0"/>
              <a:t>13</a:t>
            </a:fld>
            <a:endParaRPr lang="en-GB"/>
          </a:p>
        </p:txBody>
      </p:sp>
    </p:spTree>
    <p:extLst>
      <p:ext uri="{BB962C8B-B14F-4D97-AF65-F5344CB8AC3E}">
        <p14:creationId xmlns:p14="http://schemas.microsoft.com/office/powerpoint/2010/main" val="5000025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0" u="none" strike="noStrike" dirty="0">
                <a:solidFill>
                  <a:srgbClr val="1D9BF0"/>
                </a:solidFill>
                <a:effectLst/>
                <a:latin typeface="inherit"/>
                <a:hlinkClick r:id="rId3"/>
              </a:rPr>
              <a:t>https://</a:t>
            </a:r>
            <a:r>
              <a:rPr lang="en-GB" b="0" i="0" u="none" strike="noStrike" dirty="0">
                <a:solidFill>
                  <a:srgbClr val="1D9BF0"/>
                </a:solidFill>
                <a:effectLst/>
                <a:latin typeface="TwitterChirp"/>
                <a:hlinkClick r:id="rId3"/>
              </a:rPr>
              <a:t>drive.google.com/</a:t>
            </a:r>
            <a:r>
              <a:rPr lang="en-GB" b="0" i="0" u="none" strike="noStrike" dirty="0" err="1">
                <a:solidFill>
                  <a:srgbClr val="1D9BF0"/>
                </a:solidFill>
                <a:effectLst/>
                <a:latin typeface="TwitterChirp"/>
                <a:hlinkClick r:id="rId3"/>
              </a:rPr>
              <a:t>uc?export</a:t>
            </a:r>
            <a:r>
              <a:rPr lang="en-GB" b="0" i="0" u="none" strike="noStrike" dirty="0">
                <a:solidFill>
                  <a:srgbClr val="1D9BF0"/>
                </a:solidFill>
                <a:effectLst/>
                <a:latin typeface="TwitterChirp"/>
                <a:hlinkClick r:id="rId3"/>
              </a:rPr>
              <a:t>=</a:t>
            </a:r>
            <a:r>
              <a:rPr lang="en-GB" b="0" i="0" u="none" strike="noStrike" dirty="0" err="1">
                <a:solidFill>
                  <a:srgbClr val="1D9BF0"/>
                </a:solidFill>
                <a:effectLst/>
                <a:latin typeface="TwitterChirp"/>
                <a:hlinkClick r:id="rId3"/>
              </a:rPr>
              <a:t>down</a:t>
            </a:r>
            <a:r>
              <a:rPr lang="en-GB" b="0" i="0" u="none" strike="noStrike" dirty="0" err="1">
                <a:solidFill>
                  <a:srgbClr val="1D9BF0"/>
                </a:solidFill>
                <a:effectLst/>
                <a:latin typeface="inherit"/>
                <a:hlinkClick r:id="rId3"/>
              </a:rPr>
              <a:t>load&amp;id</a:t>
            </a:r>
            <a:r>
              <a:rPr lang="en-GB" b="0" i="0" u="none" strike="noStrike" dirty="0">
                <a:solidFill>
                  <a:srgbClr val="1D9BF0"/>
                </a:solidFill>
                <a:effectLst/>
                <a:latin typeface="inherit"/>
                <a:hlinkClick r:id="rId3"/>
              </a:rPr>
              <a:t>=1-E_5IiDOfw3EQBPQgbGe9f2Qy3T7o_ny</a:t>
            </a:r>
            <a:r>
              <a:rPr lang="en-GB" b="0" i="0" u="none" strike="noStrike" dirty="0">
                <a:solidFill>
                  <a:srgbClr val="1D9BF0"/>
                </a:solidFill>
                <a:effectLst/>
                <a:latin typeface="TwitterChirp"/>
                <a:hlinkClick r:id="rId3"/>
              </a:rPr>
              <a:t>…</a:t>
            </a:r>
            <a:endParaRPr lang="en-GB" b="0" i="0" u="none" strike="noStrike" dirty="0">
              <a:solidFill>
                <a:srgbClr val="1D9BF0"/>
              </a:solidFill>
              <a:effectLst/>
              <a:latin typeface="TwitterChirp"/>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i="0" u="none" strike="noStrike" dirty="0">
              <a:solidFill>
                <a:srgbClr val="1D9BF0"/>
              </a:solidFill>
              <a:effectLst/>
              <a:latin typeface="TwitterChirp"/>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0" u="none" strike="noStrike" dirty="0">
                <a:solidFill>
                  <a:srgbClr val="1D9BF0"/>
                </a:solidFill>
                <a:effectLst/>
                <a:latin typeface="TwitterChirp"/>
              </a:rPr>
              <a:t>Take them through some of the key points from this leaflet on healthy habits and using tech for good</a:t>
            </a: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p:txBody>
      </p:sp>
      <p:sp>
        <p:nvSpPr>
          <p:cNvPr id="4" name="Slide Number Placeholder 3"/>
          <p:cNvSpPr>
            <a:spLocks noGrp="1"/>
          </p:cNvSpPr>
          <p:nvPr>
            <p:ph type="sldNum" sz="quarter" idx="5"/>
          </p:nvPr>
        </p:nvSpPr>
        <p:spPr/>
        <p:txBody>
          <a:bodyPr/>
          <a:lstStyle/>
          <a:p>
            <a:fld id="{5985D112-682F-4487-9187-E5AF34266267}" type="slidenum">
              <a:rPr lang="en-GB" smtClean="0"/>
              <a:t>14</a:t>
            </a:fld>
            <a:endParaRPr lang="en-GB"/>
          </a:p>
        </p:txBody>
      </p:sp>
    </p:spTree>
    <p:extLst>
      <p:ext uri="{BB962C8B-B14F-4D97-AF65-F5344CB8AC3E}">
        <p14:creationId xmlns:p14="http://schemas.microsoft.com/office/powerpoint/2010/main" val="3948968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a:p>
        </p:txBody>
      </p:sp>
      <p:sp>
        <p:nvSpPr>
          <p:cNvPr id="4" name="Slide Number Placeholder 3"/>
          <p:cNvSpPr>
            <a:spLocks noGrp="1"/>
          </p:cNvSpPr>
          <p:nvPr>
            <p:ph type="sldNum" sz="quarter" idx="5"/>
          </p:nvPr>
        </p:nvSpPr>
        <p:spPr/>
        <p:txBody>
          <a:bodyPr/>
          <a:lstStyle/>
          <a:p>
            <a:fld id="{5985D112-682F-4487-9187-E5AF34266267}" type="slidenum">
              <a:rPr lang="en-GB" smtClean="0"/>
              <a:t>15</a:t>
            </a:fld>
            <a:endParaRPr lang="en-GB"/>
          </a:p>
        </p:txBody>
      </p:sp>
    </p:spTree>
    <p:extLst>
      <p:ext uri="{BB962C8B-B14F-4D97-AF65-F5344CB8AC3E}">
        <p14:creationId xmlns:p14="http://schemas.microsoft.com/office/powerpoint/2010/main" val="3619550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ASK: </a:t>
            </a:r>
            <a:r>
              <a:rPr lang="en-GB" dirty="0"/>
              <a:t>What rules do you set for your children? How confident are you in implementing them?</a:t>
            </a:r>
          </a:p>
          <a:p>
            <a:pPr marL="0" indent="0">
              <a:buFont typeface="Arial" panose="020B0604020202020204" pitchFamily="34" charset="0"/>
              <a:buNone/>
            </a:pPr>
            <a:endParaRPr lang="en-GB" dirty="0"/>
          </a:p>
          <a:p>
            <a:pPr marL="0" indent="0">
              <a:buNone/>
            </a:pPr>
            <a:endParaRPr lang="en-GB" dirty="0"/>
          </a:p>
          <a:p>
            <a:pPr marL="0" indent="0">
              <a:buNone/>
            </a:pPr>
            <a:endParaRPr lang="en-GB" dirty="0"/>
          </a:p>
        </p:txBody>
      </p:sp>
      <p:sp>
        <p:nvSpPr>
          <p:cNvPr id="4" name="Slide Number Placeholder 3"/>
          <p:cNvSpPr>
            <a:spLocks noGrp="1"/>
          </p:cNvSpPr>
          <p:nvPr>
            <p:ph type="sldNum" sz="quarter" idx="5"/>
          </p:nvPr>
        </p:nvSpPr>
        <p:spPr/>
        <p:txBody>
          <a:bodyPr/>
          <a:lstStyle/>
          <a:p>
            <a:fld id="{5985D112-682F-4487-9187-E5AF34266267}" type="slidenum">
              <a:rPr lang="en-GB" smtClean="0"/>
              <a:t>16</a:t>
            </a:fld>
            <a:endParaRPr lang="en-GB"/>
          </a:p>
        </p:txBody>
      </p:sp>
    </p:spTree>
    <p:extLst>
      <p:ext uri="{BB962C8B-B14F-4D97-AF65-F5344CB8AC3E}">
        <p14:creationId xmlns:p14="http://schemas.microsoft.com/office/powerpoint/2010/main" val="8475076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TELL</a:t>
            </a:r>
            <a:r>
              <a:rPr lang="en-GB" dirty="0"/>
              <a:t>:</a:t>
            </a:r>
          </a:p>
          <a:p>
            <a:r>
              <a:rPr lang="en-GB" dirty="0"/>
              <a:t>To help facilitate this, LGfL have  created a free digital family agreement that parents could sit down and populate with all family members to agree what is and is not allowed within their family around tech use. This includes parents! </a:t>
            </a:r>
            <a:r>
              <a:rPr lang="en-GB" b="1" dirty="0"/>
              <a:t>WE as parents also need to role model good behaviour.</a:t>
            </a:r>
          </a:p>
        </p:txBody>
      </p:sp>
      <p:sp>
        <p:nvSpPr>
          <p:cNvPr id="4" name="Slide Number Placeholder 3"/>
          <p:cNvSpPr>
            <a:spLocks noGrp="1"/>
          </p:cNvSpPr>
          <p:nvPr>
            <p:ph type="sldNum" sz="quarter" idx="5"/>
          </p:nvPr>
        </p:nvSpPr>
        <p:spPr/>
        <p:txBody>
          <a:bodyPr/>
          <a:lstStyle/>
          <a:p>
            <a:fld id="{EF89B59B-2120-461D-8222-CE3302E55416}" type="slidenum">
              <a:rPr lang="en-GB" smtClean="0"/>
              <a:t>17</a:t>
            </a:fld>
            <a:endParaRPr lang="en-GB"/>
          </a:p>
        </p:txBody>
      </p:sp>
    </p:spTree>
    <p:extLst>
      <p:ext uri="{BB962C8B-B14F-4D97-AF65-F5344CB8AC3E}">
        <p14:creationId xmlns:p14="http://schemas.microsoft.com/office/powerpoint/2010/main" val="6819200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TELL - </a:t>
            </a:r>
            <a:r>
              <a:rPr lang="en-GB" dirty="0"/>
              <a:t>This is an example of a completed agreement – you may wish to take them through the sample statements to help them get started.</a:t>
            </a:r>
          </a:p>
          <a:p>
            <a:endParaRPr lang="en-GB" dirty="0"/>
          </a:p>
          <a:p>
            <a:r>
              <a:rPr lang="en-GB" b="1" dirty="0"/>
              <a:t>ASK</a:t>
            </a:r>
            <a:r>
              <a:rPr lang="en-GB" dirty="0"/>
              <a:t> – Have they heard of the term ‘</a:t>
            </a:r>
            <a:r>
              <a:rPr lang="en-GB" b="1" dirty="0"/>
              <a:t>Sharenting</a:t>
            </a:r>
            <a:r>
              <a:rPr lang="en-GB" dirty="0"/>
              <a:t>’?</a:t>
            </a:r>
          </a:p>
          <a:p>
            <a:endParaRPr lang="en-GB" dirty="0"/>
          </a:p>
          <a:p>
            <a:endParaRPr lang="en-GB" dirty="0"/>
          </a:p>
        </p:txBody>
      </p:sp>
      <p:sp>
        <p:nvSpPr>
          <p:cNvPr id="4" name="Slide Number Placeholder 3"/>
          <p:cNvSpPr>
            <a:spLocks noGrp="1"/>
          </p:cNvSpPr>
          <p:nvPr>
            <p:ph type="sldNum" sz="quarter" idx="5"/>
          </p:nvPr>
        </p:nvSpPr>
        <p:spPr/>
        <p:txBody>
          <a:bodyPr/>
          <a:lstStyle/>
          <a:p>
            <a:fld id="{EF89B59B-2120-461D-8222-CE3302E55416}" type="slidenum">
              <a:rPr lang="en-GB" smtClean="0"/>
              <a:t>18</a:t>
            </a:fld>
            <a:endParaRPr lang="en-GB"/>
          </a:p>
        </p:txBody>
      </p:sp>
    </p:spTree>
    <p:extLst>
      <p:ext uri="{BB962C8B-B14F-4D97-AF65-F5344CB8AC3E}">
        <p14:creationId xmlns:p14="http://schemas.microsoft.com/office/powerpoint/2010/main" val="37879795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TELL:</a:t>
            </a:r>
            <a:r>
              <a:rPr lang="en-GB" dirty="0"/>
              <a:t> </a:t>
            </a:r>
          </a:p>
          <a:p>
            <a:pPr marL="171450" indent="-171450">
              <a:buFont typeface="Arial" panose="020B0604020202020204" pitchFamily="34" charset="0"/>
              <a:buChar char="•"/>
            </a:pPr>
            <a:r>
              <a:rPr lang="en-GB" dirty="0"/>
              <a:t>Sharenting is when parents share photos of their children online. Usually, images are shared on social media platforms to capture memorable moments in children’s lives, such as first steps, trips to the zoo, school performances, and holidays.</a:t>
            </a:r>
          </a:p>
          <a:p>
            <a:pPr marL="171450" indent="-171450">
              <a:buFont typeface="Arial" panose="020B0604020202020204" pitchFamily="34" charset="0"/>
              <a:buChar char="•"/>
            </a:pPr>
            <a:r>
              <a:rPr lang="en-GB" b="0" i="0" dirty="0">
                <a:solidFill>
                  <a:srgbClr val="8F8F8F"/>
                </a:solidFill>
                <a:effectLst/>
                <a:latin typeface="MuseoSans"/>
              </a:rPr>
              <a:t>more than </a:t>
            </a:r>
            <a:r>
              <a:rPr lang="en-GB" b="0" i="0" u="none" strike="noStrike" dirty="0">
                <a:solidFill>
                  <a:srgbClr val="006D5C"/>
                </a:solidFill>
                <a:effectLst/>
                <a:latin typeface="MuseoSans"/>
                <a:hlinkClick r:id="rId3"/>
              </a:rPr>
              <a:t>75% of parents</a:t>
            </a:r>
            <a:r>
              <a:rPr lang="en-GB" b="0" i="0" dirty="0">
                <a:solidFill>
                  <a:srgbClr val="8F8F8F"/>
                </a:solidFill>
                <a:effectLst/>
                <a:latin typeface="MuseoSans"/>
              </a:rPr>
              <a:t> have shared their children’s images on social media, and 33% have never asked their children for permission before sharing photos online.</a:t>
            </a:r>
          </a:p>
          <a:p>
            <a:pPr marL="171450" indent="-171450">
              <a:buFont typeface="Arial" panose="020B0604020202020204" pitchFamily="34" charset="0"/>
              <a:buChar char="•"/>
            </a:pPr>
            <a:endParaRPr lang="en-GB" b="0" i="0" dirty="0">
              <a:solidFill>
                <a:srgbClr val="8F8F8F"/>
              </a:solidFill>
              <a:effectLst/>
              <a:latin typeface="MuseoSans"/>
            </a:endParaRPr>
          </a:p>
          <a:p>
            <a:pPr marL="0" indent="0">
              <a:buFont typeface="Arial" panose="020B0604020202020204" pitchFamily="34" charset="0"/>
              <a:buNone/>
            </a:pPr>
            <a:r>
              <a:rPr lang="en-GB" b="1" i="0" dirty="0">
                <a:solidFill>
                  <a:srgbClr val="8F8F8F"/>
                </a:solidFill>
                <a:effectLst/>
                <a:latin typeface="MuseoSans"/>
              </a:rPr>
              <a:t>EXPLAIN THE RISKS:</a:t>
            </a:r>
          </a:p>
          <a:p>
            <a:pPr marL="171450" indent="-171450">
              <a:buFont typeface="Arial" panose="020B0604020202020204" pitchFamily="34" charset="0"/>
              <a:buChar char="•"/>
            </a:pPr>
            <a:r>
              <a:rPr lang="en-GB" b="1" i="0" dirty="0">
                <a:solidFill>
                  <a:srgbClr val="8F8F8F"/>
                </a:solidFill>
                <a:effectLst/>
                <a:latin typeface="MuseoSans"/>
              </a:rPr>
              <a:t>Identity theft </a:t>
            </a:r>
            <a:r>
              <a:rPr lang="en-GB" b="0" i="0" dirty="0">
                <a:solidFill>
                  <a:srgbClr val="8F8F8F"/>
                </a:solidFill>
                <a:effectLst/>
                <a:latin typeface="MuseoSans"/>
              </a:rPr>
              <a:t>-  sharenting habits expose incredible amounts of personal information about their children. More than 80% of parents use their kids’ real names on social media posts. </a:t>
            </a:r>
          </a:p>
          <a:p>
            <a:pPr marL="171450" indent="-171450">
              <a:buFont typeface="Arial" panose="020B0604020202020204" pitchFamily="34" charset="0"/>
              <a:buChar char="•"/>
            </a:pPr>
            <a:r>
              <a:rPr lang="en-GB" b="1" i="0" dirty="0">
                <a:solidFill>
                  <a:srgbClr val="8F8F8F"/>
                </a:solidFill>
                <a:effectLst/>
                <a:latin typeface="MuseoSans"/>
              </a:rPr>
              <a:t>Permanence</a:t>
            </a:r>
            <a:r>
              <a:rPr lang="en-GB" b="0" i="0" dirty="0">
                <a:solidFill>
                  <a:srgbClr val="8F8F8F"/>
                </a:solidFill>
                <a:effectLst/>
                <a:latin typeface="MuseoSans"/>
              </a:rPr>
              <a:t> of digital content – even if a post is deleted, someone could have taken a copy, which could put the child at risk or lead to bullying or teasing in the future</a:t>
            </a:r>
          </a:p>
          <a:p>
            <a:pPr marL="171450" indent="-171450">
              <a:buFont typeface="Arial" panose="020B0604020202020204" pitchFamily="34" charset="0"/>
              <a:buChar char="•"/>
            </a:pPr>
            <a:r>
              <a:rPr lang="en-GB" b="1" i="0" dirty="0">
                <a:solidFill>
                  <a:srgbClr val="8F8F8F"/>
                </a:solidFill>
                <a:effectLst/>
                <a:latin typeface="MuseoSans"/>
              </a:rPr>
              <a:t>Losing control of images </a:t>
            </a:r>
            <a:r>
              <a:rPr lang="en-GB" b="0" i="0" dirty="0">
                <a:solidFill>
                  <a:srgbClr val="8F8F8F"/>
                </a:solidFill>
                <a:effectLst/>
                <a:latin typeface="MuseoSans"/>
              </a:rPr>
              <a:t>- most social media sites own any content posted to their platforms. This clause is usually hidden in the terms and conditions that most users scroll through without reading. This means the platform on which it is shared has ownership of the image.</a:t>
            </a:r>
          </a:p>
          <a:p>
            <a:pPr marL="171450" indent="-171450">
              <a:buFont typeface="Arial" panose="020B0604020202020204" pitchFamily="34" charset="0"/>
              <a:buChar char="•"/>
            </a:pPr>
            <a:r>
              <a:rPr lang="en-GB" b="1" i="0" dirty="0">
                <a:solidFill>
                  <a:srgbClr val="8F8F8F"/>
                </a:solidFill>
                <a:effectLst/>
                <a:latin typeface="MuseoSans"/>
              </a:rPr>
              <a:t>Exposure to child predators </a:t>
            </a:r>
            <a:r>
              <a:rPr lang="en-GB" b="0" i="0" dirty="0">
                <a:solidFill>
                  <a:srgbClr val="8F8F8F"/>
                </a:solidFill>
                <a:effectLst/>
                <a:latin typeface="MuseoSans"/>
              </a:rPr>
              <a:t>- images parents share can contain information that allows predators to track children. E.g. school or uniform, street name of the family home, while geotags can allow people with nefarious intent to track the child’s real-time location. In addition, because parents cannot control how far these photos spread, it is impossible to know where they end up, even with privacy controls in place.</a:t>
            </a:r>
          </a:p>
          <a:p>
            <a:pPr marL="171450" indent="-171450">
              <a:buFont typeface="Arial" panose="020B0604020202020204" pitchFamily="34" charset="0"/>
              <a:buChar char="•"/>
            </a:pPr>
            <a:r>
              <a:rPr lang="en-GB" b="0" i="0" dirty="0">
                <a:solidFill>
                  <a:srgbClr val="8F8F8F"/>
                </a:solidFill>
                <a:effectLst/>
                <a:latin typeface="MuseoSans"/>
              </a:rPr>
              <a:t>Since sharenting essentially </a:t>
            </a:r>
            <a:r>
              <a:rPr lang="en-GB" b="1" i="0" dirty="0">
                <a:solidFill>
                  <a:srgbClr val="8F8F8F"/>
                </a:solidFill>
                <a:effectLst/>
                <a:latin typeface="MuseoSans"/>
              </a:rPr>
              <a:t>creates their children’s digital footprints before they are old enough to consent to it, the practice can also create privacy issues b</a:t>
            </a:r>
            <a:r>
              <a:rPr lang="en-GB" b="0" i="0" dirty="0">
                <a:solidFill>
                  <a:srgbClr val="8F8F8F"/>
                </a:solidFill>
                <a:effectLst/>
                <a:latin typeface="MuseoSans"/>
              </a:rPr>
              <a:t>etween children and parents that can erode trust in that relationship. For all these reasons, it is important for parents to think twice before posting about their kids. </a:t>
            </a:r>
            <a:endParaRPr lang="en-GB" b="0" dirty="0"/>
          </a:p>
          <a:p>
            <a:pPr marL="628650" lvl="1" indent="-171450">
              <a:buFont typeface="Arial" panose="020B0604020202020204" pitchFamily="34" charset="0"/>
              <a:buChar cha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19</a:t>
            </a:fld>
            <a:endParaRPr lang="en-GB"/>
          </a:p>
        </p:txBody>
      </p:sp>
    </p:spTree>
    <p:extLst>
      <p:ext uri="{BB962C8B-B14F-4D97-AF65-F5344CB8AC3E}">
        <p14:creationId xmlns:p14="http://schemas.microsoft.com/office/powerpoint/2010/main" val="3381283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F89B59B-2120-461D-8222-CE3302E55416}" type="slidenum">
              <a:rPr lang="en-GB" smtClean="0"/>
              <a:t>2</a:t>
            </a:fld>
            <a:endParaRPr lang="en-GB"/>
          </a:p>
        </p:txBody>
      </p:sp>
    </p:spTree>
    <p:extLst>
      <p:ext uri="{BB962C8B-B14F-4D97-AF65-F5344CB8AC3E}">
        <p14:creationId xmlns:p14="http://schemas.microsoft.com/office/powerpoint/2010/main" val="26777861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TELL</a:t>
            </a:r>
            <a:r>
              <a:rPr lang="en-GB" dirty="0"/>
              <a:t> - The two most commonly-employed types of parental supervision among parents of 3-17s are to:</a:t>
            </a:r>
          </a:p>
          <a:p>
            <a:pPr marL="171450" indent="-171450">
              <a:buFont typeface="Arial" panose="020B0604020202020204" pitchFamily="34" charset="0"/>
              <a:buChar char="•"/>
            </a:pPr>
            <a:r>
              <a:rPr lang="en-GB" dirty="0"/>
              <a:t>ask their child about what they are or have been doing online (59%), and </a:t>
            </a:r>
          </a:p>
          <a:p>
            <a:pPr marL="171450" indent="-171450">
              <a:buFont typeface="Arial" panose="020B0604020202020204" pitchFamily="34" charset="0"/>
              <a:buChar char="•"/>
            </a:pPr>
            <a:r>
              <a:rPr lang="en-GB" dirty="0"/>
              <a:t>be nearby and regularly checking what their child does (55%). </a:t>
            </a:r>
          </a:p>
          <a:p>
            <a:pPr marL="0" indent="0">
              <a:buFont typeface="Arial" panose="020B0604020202020204" pitchFamily="34" charset="0"/>
              <a:buNone/>
            </a:pPr>
            <a:r>
              <a:rPr lang="en-GB" dirty="0"/>
              <a:t>Of course, this varies as the child gets older and more independent. For instance, until the child reaches the 12-15 age band, the most common method of supervision is to be nearby and regularly check what their child does. But for 12-15s and 16-17s, the most common method is to ask their child about what they are doing online (72% and 42% respectively). </a:t>
            </a:r>
          </a:p>
          <a:p>
            <a:pPr marL="0" indent="0">
              <a:buNone/>
            </a:pPr>
            <a:endParaRPr lang="en-GB" dirty="0"/>
          </a:p>
        </p:txBody>
      </p:sp>
      <p:sp>
        <p:nvSpPr>
          <p:cNvPr id="4" name="Slide Number Placeholder 3"/>
          <p:cNvSpPr>
            <a:spLocks noGrp="1"/>
          </p:cNvSpPr>
          <p:nvPr>
            <p:ph type="sldNum" sz="quarter" idx="5"/>
          </p:nvPr>
        </p:nvSpPr>
        <p:spPr/>
        <p:txBody>
          <a:bodyPr/>
          <a:lstStyle/>
          <a:p>
            <a:fld id="{5985D112-682F-4487-9187-E5AF34266267}" type="slidenum">
              <a:rPr lang="en-GB" smtClean="0"/>
              <a:t>20</a:t>
            </a:fld>
            <a:endParaRPr lang="en-GB"/>
          </a:p>
        </p:txBody>
      </p:sp>
    </p:spTree>
    <p:extLst>
      <p:ext uri="{BB962C8B-B14F-4D97-AF65-F5344CB8AC3E}">
        <p14:creationId xmlns:p14="http://schemas.microsoft.com/office/powerpoint/2010/main" val="305156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TELL – it is </a:t>
            </a:r>
            <a:r>
              <a:rPr lang="en-GB" sz="3300" dirty="0"/>
              <a:t>important that these controls are set up on </a:t>
            </a:r>
            <a:r>
              <a:rPr lang="en-GB" sz="3300" u="sng" dirty="0"/>
              <a:t>BOTH</a:t>
            </a:r>
            <a:r>
              <a:rPr lang="en-GB" sz="3300" dirty="0"/>
              <a:t> the </a:t>
            </a:r>
            <a:r>
              <a:rPr lang="en-GB" sz="3300" b="1" dirty="0"/>
              <a:t>broadband connection </a:t>
            </a:r>
            <a:r>
              <a:rPr lang="en-GB" sz="3300" u="sng" dirty="0">
                <a:solidFill>
                  <a:srgbClr val="FF0000"/>
                </a:solidFill>
              </a:rPr>
              <a:t>AND</a:t>
            </a:r>
            <a:r>
              <a:rPr lang="en-GB" sz="3300" dirty="0"/>
              <a:t> </a:t>
            </a:r>
            <a:r>
              <a:rPr lang="en-GB" sz="3300" b="1" dirty="0"/>
              <a:t>each individual device</a:t>
            </a:r>
          </a:p>
          <a:p>
            <a:endParaRPr lang="en-GB" sz="3300" dirty="0"/>
          </a:p>
          <a:p>
            <a:r>
              <a:rPr lang="en-GB" sz="3300" dirty="0"/>
              <a:t>About seven in ten (73%) </a:t>
            </a:r>
            <a:r>
              <a:rPr lang="en-GB" dirty="0"/>
              <a:t>parents of all 3-17-year-olds use at least one type of technical tool or control to manage their child’s access to online content; parents of 8-11-year-olds are more likely than those of older children to use at least one of these tools (84% vs 70% of parents of 12-15s and 54% of parents of 16-17s respectively). The most commonly-used technical tool used, across all parents of 3-17s, were parental controls built into the device by the manufacturer, e.g. Windows, Apple, Xbox, PlayStation etc. (32%). (Ofcom 2024)</a:t>
            </a: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21</a:t>
            </a:fld>
            <a:endParaRPr lang="en-GB"/>
          </a:p>
        </p:txBody>
      </p:sp>
    </p:spTree>
    <p:extLst>
      <p:ext uri="{BB962C8B-B14F-4D97-AF65-F5344CB8AC3E}">
        <p14:creationId xmlns:p14="http://schemas.microsoft.com/office/powerpoint/2010/main" val="20253632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3300" b="1" i="0" kern="1200" dirty="0">
                <a:solidFill>
                  <a:schemeClr val="tx1"/>
                </a:solidFill>
                <a:effectLst/>
                <a:latin typeface="+mn-lt"/>
                <a:ea typeface="+mn-ea"/>
                <a:cs typeface="+mn-cs"/>
              </a:rPr>
              <a:t>TELL</a:t>
            </a:r>
            <a:r>
              <a:rPr lang="en-GB" sz="3300" b="0" i="0" kern="1200" dirty="0">
                <a:solidFill>
                  <a:schemeClr val="tx1"/>
                </a:solidFill>
                <a:effectLst/>
                <a:latin typeface="+mn-lt"/>
                <a:ea typeface="+mn-ea"/>
                <a:cs typeface="+mn-cs"/>
              </a:rPr>
              <a:t> – They can use this great page to find out how to set up controls on any smartphone, broadband, social media site/app and games console</a:t>
            </a:r>
          </a:p>
          <a:p>
            <a:endParaRPr lang="en-GB" sz="3300" b="0" i="0" kern="1200" dirty="0">
              <a:solidFill>
                <a:schemeClr val="tx1"/>
              </a:solidFill>
              <a:effectLst/>
              <a:latin typeface="+mn-lt"/>
              <a:ea typeface="+mn-ea"/>
              <a:cs typeface="+mn-cs"/>
            </a:endParaRPr>
          </a:p>
          <a:p>
            <a:r>
              <a:rPr lang="en-GB" sz="3300" b="1" i="0" kern="1200" dirty="0">
                <a:solidFill>
                  <a:schemeClr val="tx1"/>
                </a:solidFill>
                <a:effectLst/>
                <a:latin typeface="+mn-lt"/>
                <a:ea typeface="+mn-ea"/>
                <a:cs typeface="+mn-cs"/>
              </a:rPr>
              <a:t>REMIND</a:t>
            </a:r>
            <a:r>
              <a:rPr lang="en-GB" sz="3300" b="0" i="0" kern="1200" dirty="0">
                <a:solidFill>
                  <a:schemeClr val="tx1"/>
                </a:solidFill>
                <a:effectLst/>
                <a:latin typeface="+mn-lt"/>
                <a:ea typeface="+mn-ea"/>
                <a:cs typeface="+mn-cs"/>
              </a:rPr>
              <a:t> - They need to set up parental controls on each of these individually</a:t>
            </a:r>
          </a:p>
        </p:txBody>
      </p:sp>
      <p:sp>
        <p:nvSpPr>
          <p:cNvPr id="4" name="Slide Number Placeholder 3"/>
          <p:cNvSpPr>
            <a:spLocks noGrp="1"/>
          </p:cNvSpPr>
          <p:nvPr>
            <p:ph type="sldNum" sz="quarter" idx="5"/>
          </p:nvPr>
        </p:nvSpPr>
        <p:spPr/>
        <p:txBody>
          <a:bodyPr/>
          <a:lstStyle/>
          <a:p>
            <a:fld id="{5985D112-682F-4487-9187-E5AF34266267}" type="slidenum">
              <a:rPr lang="en-GB" smtClean="0"/>
              <a:t>22</a:t>
            </a:fld>
            <a:endParaRPr lang="en-GB"/>
          </a:p>
        </p:txBody>
      </p:sp>
    </p:spTree>
    <p:extLst>
      <p:ext uri="{BB962C8B-B14F-4D97-AF65-F5344CB8AC3E}">
        <p14:creationId xmlns:p14="http://schemas.microsoft.com/office/powerpoint/2010/main" val="933775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F89B59B-2120-461D-8222-CE3302E55416}" type="slidenum">
              <a:rPr lang="en-GB" smtClean="0"/>
              <a:t>23</a:t>
            </a:fld>
            <a:endParaRPr lang="en-GB"/>
          </a:p>
        </p:txBody>
      </p:sp>
    </p:spTree>
    <p:extLst>
      <p:ext uri="{BB962C8B-B14F-4D97-AF65-F5344CB8AC3E}">
        <p14:creationId xmlns:p14="http://schemas.microsoft.com/office/powerpoint/2010/main" val="14864900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a:p>
        </p:txBody>
      </p:sp>
      <p:sp>
        <p:nvSpPr>
          <p:cNvPr id="4" name="Slide Number Placeholder 3"/>
          <p:cNvSpPr>
            <a:spLocks noGrp="1"/>
          </p:cNvSpPr>
          <p:nvPr>
            <p:ph type="sldNum" sz="quarter" idx="5"/>
          </p:nvPr>
        </p:nvSpPr>
        <p:spPr/>
        <p:txBody>
          <a:bodyPr/>
          <a:lstStyle/>
          <a:p>
            <a:fld id="{5985D112-682F-4487-9187-E5AF34266267}" type="slidenum">
              <a:rPr lang="en-GB" smtClean="0"/>
              <a:t>24</a:t>
            </a:fld>
            <a:endParaRPr lang="en-GB"/>
          </a:p>
        </p:txBody>
      </p:sp>
    </p:spTree>
    <p:extLst>
      <p:ext uri="{BB962C8B-B14F-4D97-AF65-F5344CB8AC3E}">
        <p14:creationId xmlns:p14="http://schemas.microsoft.com/office/powerpoint/2010/main" val="9998939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Parents’ concerns about their child’s screentime increases with age - Overall, four in ten (39%) parents of children aged 3-17 report finding it hard to control their child’s screentime. This increases with age, going from a third (34%) for parents of 3-4-year-olds to half (49%) of parents of 16-17-year-olds.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Threequarters (74%) of parents aged 3-4 agreed that their child had a good balance, compared to just over half of parents of older children (56% and 55% for parents of children aged 12-15 and 16-17 respectively).</a:t>
            </a:r>
          </a:p>
        </p:txBody>
      </p:sp>
      <p:sp>
        <p:nvSpPr>
          <p:cNvPr id="4" name="Slide Number Placeholder 3"/>
          <p:cNvSpPr>
            <a:spLocks noGrp="1"/>
          </p:cNvSpPr>
          <p:nvPr>
            <p:ph type="sldNum" sz="quarter" idx="5"/>
          </p:nvPr>
        </p:nvSpPr>
        <p:spPr/>
        <p:txBody>
          <a:bodyPr/>
          <a:lstStyle/>
          <a:p>
            <a:fld id="{5985D112-682F-4487-9187-E5AF34266267}" type="slidenum">
              <a:rPr lang="en-GB" smtClean="0"/>
              <a:t>25</a:t>
            </a:fld>
            <a:endParaRPr lang="en-GB"/>
          </a:p>
        </p:txBody>
      </p:sp>
    </p:spTree>
    <p:extLst>
      <p:ext uri="{BB962C8B-B14F-4D97-AF65-F5344CB8AC3E}">
        <p14:creationId xmlns:p14="http://schemas.microsoft.com/office/powerpoint/2010/main" val="32367821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ASK</a:t>
            </a:r>
            <a:r>
              <a:rPr lang="en-GB" dirty="0"/>
              <a:t> – Do you think lots of screentime is a bad thing generally? Why? How long is OK?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SHARE </a:t>
            </a:r>
            <a:r>
              <a:rPr lang="en-GB" dirty="0"/>
              <a:t>- </a:t>
            </a:r>
            <a:r>
              <a:rPr lang="en-GB" b="1" i="0" dirty="0">
                <a:solidFill>
                  <a:srgbClr val="3C4245"/>
                </a:solidFill>
                <a:effectLst/>
                <a:latin typeface="Noto Sans" panose="020B0502040204020203" pitchFamily="34" charset="0"/>
              </a:rPr>
              <a:t>World Health Organization (WHO) recommendations </a:t>
            </a:r>
            <a:r>
              <a:rPr lang="en-GB" b="0" i="0" dirty="0">
                <a:solidFill>
                  <a:srgbClr val="3C4245"/>
                </a:solidFill>
                <a:effectLst/>
                <a:latin typeface="Noto Sans" panose="020B0502040204020203" pitchFamily="34" charset="0"/>
              </a:rPr>
              <a:t>and research: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3C4245"/>
                </a:solidFill>
                <a:effectLst/>
                <a:latin typeface="Noto Sans" panose="020B0502040504020204" pitchFamily="34" charset="0"/>
              </a:rPr>
              <a:t>Infants (1 – 2 years) are recommended no screentime, whilst for 2 – 4-year-olds sedentary screen time should be no more than 1 hour; less is better.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3C4245"/>
                </a:solidFill>
                <a:effectLst/>
                <a:latin typeface="Noto Sans" panose="020B0502040504020204" pitchFamily="34" charset="0"/>
              </a:rPr>
              <a:t>When sedentary, engaging in reading and storytelling with a caregiver is encouraged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3C4245"/>
                </a:solidFill>
                <a:effectLst/>
                <a:latin typeface="Noto Sans" panose="020B0502040504020204" pitchFamily="34" charset="0"/>
              </a:rPr>
              <a:t>Improving physical activity, reducing sedentary screen time and ensuring quality sleep in young children will improve their physical, mental health and wellbeing, and help prevent childhood obesity and associated diseases later in life.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TELL </a:t>
            </a:r>
            <a:r>
              <a:rPr lang="en-GB" dirty="0"/>
              <a:t>– It’s not how long they are online but what and when they are doing that counts - take them through the </a:t>
            </a:r>
            <a:r>
              <a:rPr lang="en-GB" b="1" dirty="0"/>
              <a:t>UK Chief Medical Officer’s advice poster above for examples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EXPLAIN</a:t>
            </a:r>
            <a:r>
              <a:rPr lang="en-GB" dirty="0"/>
              <a:t> – the </a:t>
            </a:r>
            <a:r>
              <a:rPr lang="en-GB" b="1" dirty="0"/>
              <a:t>Digital 5 A day </a:t>
            </a:r>
            <a:r>
              <a:rPr lang="en-GB" dirty="0"/>
              <a:t>gives children and parents easy to follow practical steps to achieve a healthy well balanced digital diet, by encouraging them to reach of the targets in the pie chart – share some examples with them https://www.childrenscommissioner.gov.uk/digital/5-a-day/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p:txBody>
      </p:sp>
      <p:sp>
        <p:nvSpPr>
          <p:cNvPr id="4" name="Slide Number Placeholder 3"/>
          <p:cNvSpPr>
            <a:spLocks noGrp="1"/>
          </p:cNvSpPr>
          <p:nvPr>
            <p:ph type="sldNum" sz="quarter" idx="5"/>
          </p:nvPr>
        </p:nvSpPr>
        <p:spPr/>
        <p:txBody>
          <a:bodyPr/>
          <a:lstStyle/>
          <a:p>
            <a:fld id="{5985D112-682F-4487-9187-E5AF34266267}" type="slidenum">
              <a:rPr lang="en-GB" smtClean="0"/>
              <a:t>26</a:t>
            </a:fld>
            <a:endParaRPr lang="en-GB"/>
          </a:p>
        </p:txBody>
      </p:sp>
    </p:spTree>
    <p:extLst>
      <p:ext uri="{BB962C8B-B14F-4D97-AF65-F5344CB8AC3E}">
        <p14:creationId xmlns:p14="http://schemas.microsoft.com/office/powerpoint/2010/main" val="40746088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REMIND</a:t>
            </a:r>
            <a:r>
              <a:rPr lang="en-GB" dirty="0"/>
              <a:t> – it’s important to model good behaviour when it comes to device use, as children will follow our example. The same goes for ‘sharenting’ (</a:t>
            </a:r>
            <a:r>
              <a:rPr lang="en-GB"/>
              <a:t>see slide 22)</a:t>
            </a:r>
            <a:endParaRPr lang="en-GB" dirty="0"/>
          </a:p>
        </p:txBody>
      </p:sp>
      <p:sp>
        <p:nvSpPr>
          <p:cNvPr id="4" name="Slide Number Placeholder 3"/>
          <p:cNvSpPr>
            <a:spLocks noGrp="1"/>
          </p:cNvSpPr>
          <p:nvPr>
            <p:ph type="sldNum" sz="quarter" idx="5"/>
          </p:nvPr>
        </p:nvSpPr>
        <p:spPr/>
        <p:txBody>
          <a:bodyPr/>
          <a:lstStyle/>
          <a:p>
            <a:fld id="{5985D112-682F-4487-9187-E5AF34266267}" type="slidenum">
              <a:rPr lang="en-GB" smtClean="0"/>
              <a:t>27</a:t>
            </a:fld>
            <a:endParaRPr lang="en-GB"/>
          </a:p>
        </p:txBody>
      </p:sp>
    </p:spTree>
    <p:extLst>
      <p:ext uri="{BB962C8B-B14F-4D97-AF65-F5344CB8AC3E}">
        <p14:creationId xmlns:p14="http://schemas.microsoft.com/office/powerpoint/2010/main" val="41415560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a:p>
        </p:txBody>
      </p:sp>
      <p:sp>
        <p:nvSpPr>
          <p:cNvPr id="4" name="Slide Number Placeholder 3"/>
          <p:cNvSpPr>
            <a:spLocks noGrp="1"/>
          </p:cNvSpPr>
          <p:nvPr>
            <p:ph type="sldNum" sz="quarter" idx="5"/>
          </p:nvPr>
        </p:nvSpPr>
        <p:spPr/>
        <p:txBody>
          <a:bodyPr/>
          <a:lstStyle/>
          <a:p>
            <a:fld id="{5985D112-682F-4487-9187-E5AF34266267}" type="slidenum">
              <a:rPr lang="en-GB" smtClean="0"/>
              <a:t>28</a:t>
            </a:fld>
            <a:endParaRPr lang="en-GB"/>
          </a:p>
        </p:txBody>
      </p:sp>
    </p:spTree>
    <p:extLst>
      <p:ext uri="{BB962C8B-B14F-4D97-AF65-F5344CB8AC3E}">
        <p14:creationId xmlns:p14="http://schemas.microsoft.com/office/powerpoint/2010/main" val="23051451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YouTube is the most-used app or site among the children in our study, with more than eight in ten 3- 17-year-olds using it. However, while YouTube is a popular app across all age bands, some sites or apps grow in popularity with age. For example, just under two in ten of all 3-4-year-olds use Instagram and/or Snapchat (17% in each case) but this rises to eight in ten among 16-17s (for both apps). Similarly, just under a quarter (23%) of all 3-4-year-olds use WhatsApp, and this rises to over eight in ten (83%) of all 16-17-year-olds. This underlines the more interconnected and social nature of older children’s online behaviours; indeed, half (49%) of all 16-17-year-olds use all five of the top apps/sites (YouTube, WhatsApp, TikTok, Snapchat and Instagram).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REMIND</a:t>
            </a:r>
            <a:r>
              <a:rPr lang="en-GB" dirty="0"/>
              <a:t> – </a:t>
            </a:r>
            <a:r>
              <a:rPr lang="en-GB" b="1" dirty="0"/>
              <a:t>your children need to be 13+ to use these platforms </a:t>
            </a:r>
            <a:r>
              <a:rPr lang="en-GB" b="0" dirty="0"/>
              <a:t>(See slide 39) </a:t>
            </a:r>
          </a:p>
        </p:txBody>
      </p:sp>
      <p:sp>
        <p:nvSpPr>
          <p:cNvPr id="4" name="Slide Number Placeholder 3"/>
          <p:cNvSpPr>
            <a:spLocks noGrp="1"/>
          </p:cNvSpPr>
          <p:nvPr>
            <p:ph type="sldNum" sz="quarter" idx="5"/>
          </p:nvPr>
        </p:nvSpPr>
        <p:spPr/>
        <p:txBody>
          <a:bodyPr/>
          <a:lstStyle/>
          <a:p>
            <a:fld id="{5985D112-682F-4487-9187-E5AF34266267}" type="slidenum">
              <a:rPr lang="en-GB" smtClean="0"/>
              <a:t>29</a:t>
            </a:fld>
            <a:endParaRPr lang="en-GB"/>
          </a:p>
        </p:txBody>
      </p:sp>
    </p:spTree>
    <p:extLst>
      <p:ext uri="{BB962C8B-B14F-4D97-AF65-F5344CB8AC3E}">
        <p14:creationId xmlns:p14="http://schemas.microsoft.com/office/powerpoint/2010/main" val="1041206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0338" y="509588"/>
            <a:ext cx="4532312" cy="25495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t>Some of the content from this presentation may be sensitive or upsetting for parents/carers. You may wish to use/adapt this slide as a trigger warning, depending on the topic(s) you cover, e.g. online sexual abuse.</a:t>
            </a:r>
          </a:p>
          <a:p>
            <a:endParaRPr lang="en-GB" sz="6600" dirty="0"/>
          </a:p>
        </p:txBody>
      </p:sp>
      <p:sp>
        <p:nvSpPr>
          <p:cNvPr id="4" name="Slide Number Placeholder 3"/>
          <p:cNvSpPr>
            <a:spLocks noGrp="1"/>
          </p:cNvSpPr>
          <p:nvPr>
            <p:ph type="sldNum" sz="quarter" idx="5"/>
          </p:nvPr>
        </p:nvSpPr>
        <p:spPr/>
        <p:txBody>
          <a:bodyPr/>
          <a:lstStyle/>
          <a:p>
            <a:fld id="{5F5937C2-EBAE-4832-84D4-6C83AEAE832E}" type="slidenum">
              <a:rPr lang="en-GB" smtClean="0"/>
              <a:pPr/>
              <a:t>3</a:t>
            </a:fld>
            <a:endParaRPr lang="en-GB"/>
          </a:p>
        </p:txBody>
      </p:sp>
    </p:spTree>
    <p:extLst>
      <p:ext uri="{BB962C8B-B14F-4D97-AF65-F5344CB8AC3E}">
        <p14:creationId xmlns:p14="http://schemas.microsoft.com/office/powerpoint/2010/main" val="6800780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TELL</a:t>
            </a:r>
            <a:r>
              <a:rPr lang="en-GB" dirty="0"/>
              <a:t> - This demonstrates that at least some children feel the need to present distinct aspects of themselves on social media, depending on the audience.</a:t>
            </a:r>
          </a:p>
        </p:txBody>
      </p:sp>
      <p:sp>
        <p:nvSpPr>
          <p:cNvPr id="4" name="Slide Number Placeholder 3"/>
          <p:cNvSpPr>
            <a:spLocks noGrp="1"/>
          </p:cNvSpPr>
          <p:nvPr>
            <p:ph type="sldNum" sz="quarter" idx="5"/>
          </p:nvPr>
        </p:nvSpPr>
        <p:spPr/>
        <p:txBody>
          <a:bodyPr/>
          <a:lstStyle/>
          <a:p>
            <a:fld id="{5985D112-682F-4487-9187-E5AF34266267}" type="slidenum">
              <a:rPr lang="en-GB" smtClean="0"/>
              <a:t>30</a:t>
            </a:fld>
            <a:endParaRPr lang="en-GB"/>
          </a:p>
        </p:txBody>
      </p:sp>
    </p:spTree>
    <p:extLst>
      <p:ext uri="{BB962C8B-B14F-4D97-AF65-F5344CB8AC3E}">
        <p14:creationId xmlns:p14="http://schemas.microsoft.com/office/powerpoint/2010/main" val="33652590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kern="1200" dirty="0">
                <a:latin typeface="+mj-lt"/>
                <a:ea typeface="+mj-ea"/>
                <a:cs typeface="+mj-cs"/>
              </a:rPr>
              <a:t>TELL - </a:t>
            </a:r>
            <a:r>
              <a:rPr lang="en-GB" b="0" i="0" dirty="0">
                <a:solidFill>
                  <a:srgbClr val="3B3A39"/>
                </a:solidFill>
                <a:effectLst/>
                <a:latin typeface="Montserrat" panose="00000500000000000000" pitchFamily="2" charset="0"/>
              </a:rPr>
              <a:t>WhatsApp let users send messages and content to contacts added to their account. To use the service in the UK, users must be 13-years-old or older (as of April 2024. The minimum age for WhatsApp used to be 16)</a:t>
            </a:r>
            <a:endParaRPr lang="en-GB" dirty="0"/>
          </a:p>
        </p:txBody>
      </p:sp>
      <p:sp>
        <p:nvSpPr>
          <p:cNvPr id="4" name="Slide Number Placeholder 3"/>
          <p:cNvSpPr>
            <a:spLocks noGrp="1"/>
          </p:cNvSpPr>
          <p:nvPr>
            <p:ph type="sldNum" sz="quarter" idx="5"/>
          </p:nvPr>
        </p:nvSpPr>
        <p:spPr/>
        <p:txBody>
          <a:bodyPr/>
          <a:lstStyle/>
          <a:p>
            <a:fld id="{EF89B59B-2120-461D-8222-CE3302E55416}" type="slidenum">
              <a:rPr lang="en-GB" smtClean="0"/>
              <a:t>31</a:t>
            </a:fld>
            <a:endParaRPr lang="en-GB"/>
          </a:p>
        </p:txBody>
      </p:sp>
    </p:spTree>
    <p:extLst>
      <p:ext uri="{BB962C8B-B14F-4D97-AF65-F5344CB8AC3E}">
        <p14:creationId xmlns:p14="http://schemas.microsoft.com/office/powerpoint/2010/main" val="21549363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kern="1200" dirty="0">
                <a:latin typeface="+mj-lt"/>
                <a:ea typeface="+mj-ea"/>
                <a:cs typeface="+mj-cs"/>
              </a:rPr>
              <a:t>PLAY – ‘</a:t>
            </a:r>
            <a:r>
              <a:rPr lang="en-GB" b="1" i="0" dirty="0">
                <a:solidFill>
                  <a:srgbClr val="18232F"/>
                </a:solidFill>
                <a:effectLst/>
                <a:latin typeface="karla" pitchFamily="2" charset="0"/>
              </a:rPr>
              <a:t>What's Up on WhatsApp? Group Chats and Kicking’ video showing primary pupils </a:t>
            </a:r>
            <a:r>
              <a:rPr lang="en-GB" b="0" i="0" dirty="0">
                <a:solidFill>
                  <a:srgbClr val="18232F"/>
                </a:solidFill>
                <a:effectLst/>
                <a:latin typeface="karla" pitchFamily="2" charset="0"/>
              </a:rPr>
              <a:t>talking about the realities of group chats and exclusion bullying - deliberately being left out to hurt someone's feelings. </a:t>
            </a:r>
            <a:endParaRPr lang="en-US" b="1" kern="1200" dirty="0">
              <a:latin typeface="+mj-lt"/>
              <a:ea typeface="+mj-ea"/>
              <a:cs typeface="+mj-cs"/>
            </a:endParaRPr>
          </a:p>
          <a:p>
            <a:endParaRPr lang="en-US" b="1" kern="1200" dirty="0">
              <a:latin typeface="+mj-lt"/>
              <a:ea typeface="+mj-ea"/>
              <a:cs typeface="+mj-cs"/>
            </a:endParaRPr>
          </a:p>
          <a:p>
            <a:r>
              <a:rPr lang="en-US" b="0" kern="1200" dirty="0">
                <a:latin typeface="+mj-lt"/>
                <a:ea typeface="+mj-ea"/>
                <a:cs typeface="+mj-cs"/>
              </a:rPr>
              <a:t>https://youtu.be/BpT8vFn6_eA</a:t>
            </a:r>
          </a:p>
        </p:txBody>
      </p:sp>
      <p:sp>
        <p:nvSpPr>
          <p:cNvPr id="4" name="Slide Number Placeholder 3"/>
          <p:cNvSpPr>
            <a:spLocks noGrp="1"/>
          </p:cNvSpPr>
          <p:nvPr>
            <p:ph type="sldNum" sz="quarter" idx="5"/>
          </p:nvPr>
        </p:nvSpPr>
        <p:spPr/>
        <p:txBody>
          <a:bodyPr/>
          <a:lstStyle/>
          <a:p>
            <a:fld id="{EF89B59B-2120-461D-8222-CE3302E55416}" type="slidenum">
              <a:rPr lang="en-GB" smtClean="0"/>
              <a:t>32</a:t>
            </a:fld>
            <a:endParaRPr lang="en-GB"/>
          </a:p>
        </p:txBody>
      </p:sp>
    </p:spTree>
    <p:extLst>
      <p:ext uri="{BB962C8B-B14F-4D97-AF65-F5344CB8AC3E}">
        <p14:creationId xmlns:p14="http://schemas.microsoft.com/office/powerpoint/2010/main" val="28353605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SHARE</a:t>
            </a:r>
            <a:r>
              <a:rPr lang="en-GB" dirty="0"/>
              <a:t> – 5 top tips from the parent safety guide at https://www.internetmatters.org/resources/whatsapp-safety-a-how-to-guide-for-parents/#whatsapp-safety-tips</a:t>
            </a:r>
          </a:p>
          <a:p>
            <a:endParaRPr lang="en-GB" dirty="0"/>
          </a:p>
          <a:p>
            <a:r>
              <a:rPr lang="en-GB" b="1" dirty="0"/>
              <a:t>EXPLAIN</a:t>
            </a:r>
            <a:r>
              <a:rPr lang="en-GB" dirty="0"/>
              <a:t> – it’s useful to talk with children about etiquette when using group chats e.g.</a:t>
            </a:r>
          </a:p>
          <a:p>
            <a:pPr marL="171450" indent="-171450">
              <a:buFont typeface="Arial" panose="020B0604020202020204" pitchFamily="34" charset="0"/>
              <a:buChar char="•"/>
            </a:pPr>
            <a:r>
              <a:rPr lang="en-GB" dirty="0"/>
              <a:t>how to communicate</a:t>
            </a:r>
          </a:p>
          <a:p>
            <a:pPr marL="171450" indent="-171450">
              <a:buFont typeface="Arial" panose="020B0604020202020204" pitchFamily="34" charset="0"/>
              <a:buChar char="•"/>
            </a:pPr>
            <a:r>
              <a:rPr lang="en-GB" dirty="0"/>
              <a:t>what language to use/not use</a:t>
            </a:r>
          </a:p>
          <a:p>
            <a:pPr marL="171450" indent="-171450">
              <a:buFont typeface="Arial" panose="020B0604020202020204" pitchFamily="34" charset="0"/>
              <a:buChar char="•"/>
            </a:pPr>
            <a:r>
              <a:rPr lang="en-GB" dirty="0"/>
              <a:t>recognition that others may see your messages if copied and shared</a:t>
            </a:r>
          </a:p>
          <a:p>
            <a:pPr marL="171450" indent="-171450">
              <a:buFont typeface="Arial" panose="020B0604020202020204" pitchFamily="34" charset="0"/>
              <a:buChar char="•"/>
            </a:pPr>
            <a:r>
              <a:rPr lang="en-GB" dirty="0"/>
              <a:t>what to do if someone is unkind to them or others etc.</a:t>
            </a:r>
          </a:p>
        </p:txBody>
      </p:sp>
      <p:sp>
        <p:nvSpPr>
          <p:cNvPr id="4" name="Slide Number Placeholder 3"/>
          <p:cNvSpPr>
            <a:spLocks noGrp="1"/>
          </p:cNvSpPr>
          <p:nvPr>
            <p:ph type="sldNum" sz="quarter" idx="5"/>
          </p:nvPr>
        </p:nvSpPr>
        <p:spPr/>
        <p:txBody>
          <a:bodyPr/>
          <a:lstStyle/>
          <a:p>
            <a:fld id="{EF89B59B-2120-461D-8222-CE3302E55416}" type="slidenum">
              <a:rPr lang="en-GB" smtClean="0"/>
              <a:t>33</a:t>
            </a:fld>
            <a:endParaRPr lang="en-GB"/>
          </a:p>
        </p:txBody>
      </p:sp>
    </p:spTree>
    <p:extLst>
      <p:ext uri="{BB962C8B-B14F-4D97-AF65-F5344CB8AC3E}">
        <p14:creationId xmlns:p14="http://schemas.microsoft.com/office/powerpoint/2010/main" val="19160122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F89B59B-2120-461D-8222-CE3302E55416}" type="slidenum">
              <a:rPr lang="en-GB" smtClean="0"/>
              <a:t>34</a:t>
            </a:fld>
            <a:endParaRPr lang="en-GB"/>
          </a:p>
        </p:txBody>
      </p:sp>
    </p:spTree>
    <p:extLst>
      <p:ext uri="{BB962C8B-B14F-4D97-AF65-F5344CB8AC3E}">
        <p14:creationId xmlns:p14="http://schemas.microsoft.com/office/powerpoint/2010/main" val="7473772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a:p>
        </p:txBody>
      </p:sp>
      <p:sp>
        <p:nvSpPr>
          <p:cNvPr id="4" name="Slide Number Placeholder 3"/>
          <p:cNvSpPr>
            <a:spLocks noGrp="1"/>
          </p:cNvSpPr>
          <p:nvPr>
            <p:ph type="sldNum" sz="quarter" idx="5"/>
          </p:nvPr>
        </p:nvSpPr>
        <p:spPr/>
        <p:txBody>
          <a:bodyPr/>
          <a:lstStyle/>
          <a:p>
            <a:fld id="{5985D112-682F-4487-9187-E5AF34266267}" type="slidenum">
              <a:rPr lang="en-GB" smtClean="0"/>
              <a:t>35</a:t>
            </a:fld>
            <a:endParaRPr lang="en-GB"/>
          </a:p>
        </p:txBody>
      </p:sp>
    </p:spTree>
    <p:extLst>
      <p:ext uri="{BB962C8B-B14F-4D97-AF65-F5344CB8AC3E}">
        <p14:creationId xmlns:p14="http://schemas.microsoft.com/office/powerpoint/2010/main" val="25638866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Only a third of parents know the correct minimum age requirement for most social media platforms. </a:t>
            </a:r>
            <a:r>
              <a:rPr lang="en-GB" b="1" dirty="0"/>
              <a:t>Although the majority of parents of all 3-17s (84%) are aware that there are minimum age requirements for using most social media apps or sites, only a third (32%) think, correctly, that the minimum age requirement for most social media sites and apps is 13. </a:t>
            </a:r>
            <a:r>
              <a:rPr lang="en-GB" dirty="0"/>
              <a:t>However, a further 31% put the minimum age at 14 or above. More than a third (36%) of parents of all 3-17s say they would allow their child to have a profile on sites or apps before they had reached the minimum age required. While this is unchanged at an overall level since 2022, there has been an increase in the proportion of parents of all 5-7s who say they would do this (30% vs 25% in 2022).</a:t>
            </a:r>
          </a:p>
        </p:txBody>
      </p:sp>
      <p:sp>
        <p:nvSpPr>
          <p:cNvPr id="4" name="Slide Number Placeholder 3"/>
          <p:cNvSpPr>
            <a:spLocks noGrp="1"/>
          </p:cNvSpPr>
          <p:nvPr>
            <p:ph type="sldNum" sz="quarter" idx="5"/>
          </p:nvPr>
        </p:nvSpPr>
        <p:spPr/>
        <p:txBody>
          <a:bodyPr/>
          <a:lstStyle/>
          <a:p>
            <a:fld id="{5985D112-682F-4487-9187-E5AF34266267}" type="slidenum">
              <a:rPr lang="en-GB" smtClean="0"/>
              <a:t>36</a:t>
            </a:fld>
            <a:endParaRPr lang="en-GB"/>
          </a:p>
        </p:txBody>
      </p:sp>
    </p:spTree>
    <p:extLst>
      <p:ext uri="{BB962C8B-B14F-4D97-AF65-F5344CB8AC3E}">
        <p14:creationId xmlns:p14="http://schemas.microsoft.com/office/powerpoint/2010/main" val="20076544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a:buFont typeface="Arial" panose="020B0604020202020204" pitchFamily="34" charset="0"/>
              <a:buNone/>
            </a:pPr>
            <a:endParaRPr lang="en-GB" b="0" i="0">
              <a:solidFill>
                <a:srgbClr val="20212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37</a:t>
            </a:fld>
            <a:endParaRPr lang="en-GB"/>
          </a:p>
        </p:txBody>
      </p:sp>
    </p:spTree>
    <p:extLst>
      <p:ext uri="{BB962C8B-B14F-4D97-AF65-F5344CB8AC3E}">
        <p14:creationId xmlns:p14="http://schemas.microsoft.com/office/powerpoint/2010/main" val="6225567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a:buFont typeface="Arial" panose="020B0604020202020204" pitchFamily="34" charset="0"/>
              <a:buNone/>
            </a:pPr>
            <a:r>
              <a:rPr lang="en-GB" sz="3000" dirty="0"/>
              <a:t>Five-to-seven-year-olds are becoming increasingly present online, which may pose greater risks for them: Compared to last year, a higher proportion of all 5-7s use apps/sites to do each of these activities: </a:t>
            </a:r>
          </a:p>
          <a:p>
            <a:pPr marL="171450" lvl="0" indent="-171450" algn="l">
              <a:buFont typeface="Arial" panose="020B0604020202020204" pitchFamily="34" charset="0"/>
              <a:buChar char="•"/>
            </a:pPr>
            <a:r>
              <a:rPr lang="en-GB" sz="3000" dirty="0"/>
              <a:t>send messages or make voice/video calls (from 59% to 65%)</a:t>
            </a:r>
          </a:p>
          <a:p>
            <a:pPr marL="171450" lvl="0" indent="-171450" algn="l">
              <a:buFont typeface="Arial" panose="020B0604020202020204" pitchFamily="34" charset="0"/>
              <a:buChar char="•"/>
            </a:pPr>
            <a:r>
              <a:rPr lang="en-GB" sz="3000" dirty="0"/>
              <a:t>use social media apps or sites (from 30% to 38%)</a:t>
            </a:r>
          </a:p>
          <a:p>
            <a:pPr marL="171450" lvl="0" indent="-171450" algn="l">
              <a:buFont typeface="Arial" panose="020B0604020202020204" pitchFamily="34" charset="0"/>
              <a:buChar char="•"/>
            </a:pPr>
            <a:r>
              <a:rPr lang="en-GB" sz="3000" dirty="0"/>
              <a:t>watch livestreaming apps or sites (39% to 50%)</a:t>
            </a:r>
          </a:p>
          <a:p>
            <a:pPr marL="171450" lvl="0" indent="-171450" algn="l">
              <a:buFont typeface="Arial" panose="020B0604020202020204" pitchFamily="34" charset="0"/>
              <a:buChar char="•"/>
            </a:pPr>
            <a:r>
              <a:rPr lang="en-GB" sz="3000" dirty="0"/>
              <a:t>game online (34% to 41%). </a:t>
            </a:r>
          </a:p>
          <a:p>
            <a:pPr marL="0" lvl="0" indent="0" algn="l">
              <a:buFont typeface="Arial" panose="020B0604020202020204" pitchFamily="34" charset="0"/>
              <a:buNone/>
            </a:pPr>
            <a:r>
              <a:rPr lang="en-GB" sz="3000" dirty="0"/>
              <a:t>Children this age are also more likely to use WhatsApp (37% vs 29%), TikTok (30% vs 25%), Instagram (22% vs 14%) and Discord (4% vs. 2%) compared to last year.</a:t>
            </a:r>
            <a:endParaRPr lang="en-GB" sz="3000" b="0" i="0" dirty="0">
              <a:solidFill>
                <a:srgbClr val="20212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38</a:t>
            </a:fld>
            <a:endParaRPr lang="en-GB"/>
          </a:p>
        </p:txBody>
      </p:sp>
    </p:spTree>
    <p:extLst>
      <p:ext uri="{BB962C8B-B14F-4D97-AF65-F5344CB8AC3E}">
        <p14:creationId xmlns:p14="http://schemas.microsoft.com/office/powerpoint/2010/main" val="4463448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a:p>
        </p:txBody>
      </p:sp>
      <p:sp>
        <p:nvSpPr>
          <p:cNvPr id="4" name="Slide Number Placeholder 3"/>
          <p:cNvSpPr>
            <a:spLocks noGrp="1"/>
          </p:cNvSpPr>
          <p:nvPr>
            <p:ph type="sldNum" sz="quarter" idx="5"/>
          </p:nvPr>
        </p:nvSpPr>
        <p:spPr/>
        <p:txBody>
          <a:bodyPr/>
          <a:lstStyle/>
          <a:p>
            <a:fld id="{5985D112-682F-4487-9187-E5AF34266267}" type="slidenum">
              <a:rPr lang="en-GB" smtClean="0"/>
              <a:t>39</a:t>
            </a:fld>
            <a:endParaRPr lang="en-GB"/>
          </a:p>
        </p:txBody>
      </p:sp>
    </p:spTree>
    <p:extLst>
      <p:ext uri="{BB962C8B-B14F-4D97-AF65-F5344CB8AC3E}">
        <p14:creationId xmlns:p14="http://schemas.microsoft.com/office/powerpoint/2010/main" val="365914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p:txBody>
      </p:sp>
      <p:sp>
        <p:nvSpPr>
          <p:cNvPr id="4" name="Slide Number Placeholder 3"/>
          <p:cNvSpPr>
            <a:spLocks noGrp="1"/>
          </p:cNvSpPr>
          <p:nvPr>
            <p:ph type="sldNum" sz="quarter" idx="5"/>
          </p:nvPr>
        </p:nvSpPr>
        <p:spPr/>
        <p:txBody>
          <a:bodyPr/>
          <a:lstStyle/>
          <a:p>
            <a:fld id="{5985D112-682F-4487-9187-E5AF34266267}" type="slidenum">
              <a:rPr lang="en-GB" smtClean="0"/>
              <a:t>4</a:t>
            </a:fld>
            <a:endParaRPr lang="en-GB"/>
          </a:p>
        </p:txBody>
      </p:sp>
    </p:spTree>
    <p:extLst>
      <p:ext uri="{BB962C8B-B14F-4D97-AF65-F5344CB8AC3E}">
        <p14:creationId xmlns:p14="http://schemas.microsoft.com/office/powerpoint/2010/main" val="37149981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i="0" dirty="0">
                <a:solidFill>
                  <a:srgbClr val="202124"/>
                </a:solidFill>
                <a:effectLst/>
                <a:latin typeface="arial" panose="020B0604020202020204" pitchFamily="34" charset="0"/>
              </a:rPr>
              <a:t>TELL</a:t>
            </a:r>
            <a:r>
              <a:rPr lang="en-GB" b="0" i="0" dirty="0">
                <a:solidFill>
                  <a:srgbClr val="202124"/>
                </a:solidFill>
                <a:effectLst/>
                <a:latin typeface="arial" panose="020B0604020202020204" pitchFamily="34" charset="0"/>
              </a:rPr>
              <a:t> - </a:t>
            </a:r>
            <a:r>
              <a:rPr lang="en-GB" b="0" i="0" dirty="0">
                <a:solidFill>
                  <a:srgbClr val="000000"/>
                </a:solidFill>
                <a:effectLst/>
                <a:latin typeface="NSPCC-Bold"/>
              </a:rPr>
              <a:t>The 4 Cs of online safety is a useful way to identify online safety risks for children (</a:t>
            </a:r>
            <a:r>
              <a:rPr lang="en-GB" b="0" i="0" dirty="0">
                <a:solidFill>
                  <a:srgbClr val="000000"/>
                </a:solidFill>
                <a:effectLst/>
                <a:latin typeface="NSPCC-Regular"/>
              </a:rPr>
              <a:t>content, contact, conduct and commerce)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0" dirty="0">
                <a:solidFill>
                  <a:srgbClr val="000000"/>
                </a:solidFill>
                <a:effectLst/>
                <a:latin typeface="NSPCC-Regular"/>
              </a:rPr>
              <a:t>We will now take a look at some of these in more detail over the next few slides</a:t>
            </a:r>
            <a:endParaRPr lang="en-GB" b="0" i="0" dirty="0">
              <a:solidFill>
                <a:srgbClr val="000000"/>
              </a:solidFill>
              <a:effectLst/>
              <a:latin typeface="NSPCC-Bold"/>
            </a:endParaRPr>
          </a:p>
          <a:p>
            <a:pPr marL="0" lvl="0" indent="0" algn="l">
              <a:buFont typeface="Arial" panose="020B0604020202020204" pitchFamily="34" charset="0"/>
              <a:buNone/>
            </a:pPr>
            <a:endParaRPr lang="en-GB" sz="3000" b="0" i="0" dirty="0">
              <a:solidFill>
                <a:srgbClr val="20212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40</a:t>
            </a:fld>
            <a:endParaRPr lang="en-GB"/>
          </a:p>
        </p:txBody>
      </p:sp>
    </p:spTree>
    <p:extLst>
      <p:ext uri="{BB962C8B-B14F-4D97-AF65-F5344CB8AC3E}">
        <p14:creationId xmlns:p14="http://schemas.microsoft.com/office/powerpoint/2010/main" val="24730023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a:p>
            <a:pPr marL="0" indent="0">
              <a:buNone/>
            </a:pPr>
            <a:endParaRPr lang="en-GB" dirty="0"/>
          </a:p>
        </p:txBody>
      </p:sp>
      <p:sp>
        <p:nvSpPr>
          <p:cNvPr id="4" name="Slide Number Placeholder 3"/>
          <p:cNvSpPr>
            <a:spLocks noGrp="1"/>
          </p:cNvSpPr>
          <p:nvPr>
            <p:ph type="sldNum" sz="quarter" idx="5"/>
          </p:nvPr>
        </p:nvSpPr>
        <p:spPr/>
        <p:txBody>
          <a:bodyPr/>
          <a:lstStyle/>
          <a:p>
            <a:fld id="{5985D112-682F-4487-9187-E5AF34266267}" type="slidenum">
              <a:rPr lang="en-GB" smtClean="0"/>
              <a:t>41</a:t>
            </a:fld>
            <a:endParaRPr lang="en-GB"/>
          </a:p>
        </p:txBody>
      </p:sp>
    </p:spTree>
    <p:extLst>
      <p:ext uri="{BB962C8B-B14F-4D97-AF65-F5344CB8AC3E}">
        <p14:creationId xmlns:p14="http://schemas.microsoft.com/office/powerpoint/2010/main" val="27691443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TELL:</a:t>
            </a:r>
          </a:p>
          <a:p>
            <a:pPr marL="171450" indent="-171450">
              <a:buFont typeface="Arial" panose="020B0604020202020204" pitchFamily="34" charset="0"/>
              <a:buChar char="•"/>
            </a:pPr>
            <a:r>
              <a:rPr lang="en-GB" b="1" dirty="0"/>
              <a:t>A third of 8-17-year-old children are being exposed to content online that they find worrying or nasty, but only 20% of parents report their child telling them </a:t>
            </a:r>
            <a:r>
              <a:rPr lang="en-GB" dirty="0"/>
              <a:t>they had seen something online that scared or upset them in the same time frame. </a:t>
            </a:r>
          </a:p>
          <a:p>
            <a:pPr marL="171450" indent="-171450">
              <a:buFont typeface="Arial" panose="020B0604020202020204" pitchFamily="34" charset="0"/>
              <a:buChar char="•"/>
            </a:pPr>
            <a:r>
              <a:rPr lang="en-GB" b="1" dirty="0"/>
              <a:t>The likelihood of children seeing this type of content increases with age -</a:t>
            </a:r>
            <a:r>
              <a:rPr lang="en-GB" dirty="0"/>
              <a:t> just over a third of 12-17s say they have been exposed to this type of content in the past year (34%) compared to 28% of 8-11-year-olds.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85D112-682F-4487-9187-E5AF3426626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89440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a:t>Three in ten of all 8-17s (31%) have experienced bullying via communications technology, compared to less than two in ten (18%) who have experienced it face-to-face. These two experiences are not necessarily mutually exclusive, and some bullying may be carried over between the online and offline worlds. While we have not seen any movement in these overall proportions since last year, we have noticed an increase in the proportion of all 8-17s who have experienced bullying via social media apps/sites (18% vs 15% in 2022).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85D112-682F-4487-9187-E5AF3426626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44648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The Online communication among children quantitative research study found that older girls (aged 16-18) were more likely than boys of the same age to have ever been exposed to all ten of the potentially uncomfortable or unwanted types of contact about which they were asked. These include receiving pictures or videos of naked/half-dressed people (32% vs 11%) and being asked to share naked/half-dressed pictures of themselves (24% vs 9%).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85D112-682F-4487-9187-E5AF3426626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25919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4000" b="1" dirty="0"/>
              <a:t>SHARE</a:t>
            </a:r>
            <a:r>
              <a:rPr lang="en-GB" sz="4000" dirty="0"/>
              <a:t> – play relevant video to encourage discussion:</a:t>
            </a:r>
          </a:p>
          <a:p>
            <a:pPr marL="171450" indent="-171450">
              <a:buFont typeface="Arial" panose="020B0604020202020204" pitchFamily="34" charset="0"/>
              <a:buChar char="•"/>
            </a:pPr>
            <a:r>
              <a:rPr lang="en-GB" sz="4000" dirty="0"/>
              <a:t>youtu.be/XjV0lKYpakk?si=6ONdtZJRjfB6bSRj  – what parents/carers need to know</a:t>
            </a:r>
          </a:p>
          <a:p>
            <a:pPr marL="171450" indent="-171450">
              <a:buFont typeface="Arial" panose="020B0604020202020204" pitchFamily="34" charset="0"/>
              <a:buChar char="•"/>
            </a:pPr>
            <a:r>
              <a:rPr lang="en-GB" sz="4000" dirty="0"/>
              <a:t>youtu.be/E5LA2nKHVZ0?si=gU3_jXFF51TU3vTq – when should you be worried</a:t>
            </a:r>
          </a:p>
          <a:p>
            <a:pPr marL="0" lvl="0" indent="0" algn="l">
              <a:buFont typeface="Arial" panose="020B0604020202020204" pitchFamily="34" charset="0"/>
              <a:buNone/>
            </a:pPr>
            <a:endParaRPr lang="en-GB" sz="8000" b="0" i="0" dirty="0">
              <a:solidFill>
                <a:srgbClr val="20212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45</a:t>
            </a:fld>
            <a:endParaRPr lang="en-GB"/>
          </a:p>
        </p:txBody>
      </p:sp>
    </p:spTree>
    <p:extLst>
      <p:ext uri="{BB962C8B-B14F-4D97-AF65-F5344CB8AC3E}">
        <p14:creationId xmlns:p14="http://schemas.microsoft.com/office/powerpoint/2010/main" val="33305158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TELL</a:t>
            </a:r>
            <a:r>
              <a:rPr lang="en-GB" dirty="0"/>
              <a:t> – Talk to your children about these free reporting helplines to support them if they are worried.</a:t>
            </a:r>
          </a:p>
          <a:p>
            <a:r>
              <a:rPr lang="en-GB" dirty="0"/>
              <a:t>For older children, The Mix </a:t>
            </a:r>
            <a:r>
              <a:rPr lang="en-GB" b="0" i="0" dirty="0">
                <a:solidFill>
                  <a:srgbClr val="333742"/>
                </a:solidFill>
                <a:effectLst/>
                <a:latin typeface="Arial" panose="020B0604020202020204" pitchFamily="34" charset="0"/>
              </a:rPr>
              <a:t>provides help for young people aged 11-25</a:t>
            </a:r>
            <a:endParaRPr lang="en-GB" dirty="0"/>
          </a:p>
        </p:txBody>
      </p:sp>
      <p:sp>
        <p:nvSpPr>
          <p:cNvPr id="4" name="Slide Number Placeholder 3"/>
          <p:cNvSpPr>
            <a:spLocks noGrp="1"/>
          </p:cNvSpPr>
          <p:nvPr>
            <p:ph type="sldNum" sz="quarter" idx="5"/>
          </p:nvPr>
        </p:nvSpPr>
        <p:spPr/>
        <p:txBody>
          <a:bodyPr/>
          <a:lstStyle/>
          <a:p>
            <a:fld id="{EF89B59B-2120-461D-8222-CE3302E55416}" type="slidenum">
              <a:rPr lang="en-GB" smtClean="0"/>
              <a:t>46</a:t>
            </a:fld>
            <a:endParaRPr lang="en-GB"/>
          </a:p>
        </p:txBody>
      </p:sp>
    </p:spTree>
    <p:extLst>
      <p:ext uri="{BB962C8B-B14F-4D97-AF65-F5344CB8AC3E}">
        <p14:creationId xmlns:p14="http://schemas.microsoft.com/office/powerpoint/2010/main" val="36430370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a:t>TELL</a:t>
            </a:r>
            <a:r>
              <a:rPr lang="en-GB" sz="3600" dirty="0"/>
              <a:t> - LGfL have created this series of resources which are appropriate for very young children, the dangers of taking your clothes off if you are using a device.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a:t>PLAY</a:t>
            </a:r>
            <a:r>
              <a:rPr lang="en-GB" sz="3600" dirty="0"/>
              <a:t> – </a:t>
            </a:r>
            <a:r>
              <a:rPr lang="en-GB" sz="3600" b="1" dirty="0"/>
              <a:t>Undressed video: </a:t>
            </a:r>
            <a:r>
              <a:rPr lang="en-GB" sz="3600" dirty="0"/>
              <a:t>https://undressed.lgfl.net/ </a:t>
            </a:r>
          </a:p>
          <a:p>
            <a:pPr marL="0" lvl="0" indent="0" algn="l">
              <a:buFont typeface="Arial" panose="020B0604020202020204" pitchFamily="34" charset="0"/>
              <a:buNone/>
            </a:pPr>
            <a:endParaRPr lang="en-GB" sz="11500" b="0" i="0" dirty="0">
              <a:solidFill>
                <a:srgbClr val="20212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47</a:t>
            </a:fld>
            <a:endParaRPr lang="en-GB"/>
          </a:p>
        </p:txBody>
      </p:sp>
    </p:spTree>
    <p:extLst>
      <p:ext uri="{BB962C8B-B14F-4D97-AF65-F5344CB8AC3E}">
        <p14:creationId xmlns:p14="http://schemas.microsoft.com/office/powerpoint/2010/main" val="3272354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p:txBody>
      </p:sp>
      <p:sp>
        <p:nvSpPr>
          <p:cNvPr id="4" name="Slide Number Placeholder 3"/>
          <p:cNvSpPr>
            <a:spLocks noGrp="1"/>
          </p:cNvSpPr>
          <p:nvPr>
            <p:ph type="sldNum" sz="quarter" idx="5"/>
          </p:nvPr>
        </p:nvSpPr>
        <p:spPr/>
        <p:txBody>
          <a:bodyPr/>
          <a:lstStyle/>
          <a:p>
            <a:fld id="{5985D112-682F-4487-9187-E5AF34266267}" type="slidenum">
              <a:rPr lang="en-GB" smtClean="0"/>
              <a:t>48</a:t>
            </a:fld>
            <a:endParaRPr lang="en-GB"/>
          </a:p>
        </p:txBody>
      </p:sp>
    </p:spTree>
    <p:extLst>
      <p:ext uri="{BB962C8B-B14F-4D97-AF65-F5344CB8AC3E}">
        <p14:creationId xmlns:p14="http://schemas.microsoft.com/office/powerpoint/2010/main" val="13994299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TELL</a:t>
            </a:r>
            <a:r>
              <a:rPr lang="en-GB" dirty="0"/>
              <a:t> - It is positive that children generally know about safety measures, but there seems to be a gap in their knowledge about reporting and putting the knowledge into practice.</a:t>
            </a:r>
          </a:p>
        </p:txBody>
      </p:sp>
      <p:sp>
        <p:nvSpPr>
          <p:cNvPr id="4" name="Slide Number Placeholder 3"/>
          <p:cNvSpPr>
            <a:spLocks noGrp="1"/>
          </p:cNvSpPr>
          <p:nvPr>
            <p:ph type="sldNum" sz="quarter" idx="5"/>
          </p:nvPr>
        </p:nvSpPr>
        <p:spPr/>
        <p:txBody>
          <a:bodyPr/>
          <a:lstStyle/>
          <a:p>
            <a:fld id="{EF89B59B-2120-461D-8222-CE3302E55416}" type="slidenum">
              <a:rPr lang="en-GB" smtClean="0"/>
              <a:t>49</a:t>
            </a:fld>
            <a:endParaRPr lang="en-GB"/>
          </a:p>
        </p:txBody>
      </p:sp>
    </p:spTree>
    <p:extLst>
      <p:ext uri="{BB962C8B-B14F-4D97-AF65-F5344CB8AC3E}">
        <p14:creationId xmlns:p14="http://schemas.microsoft.com/office/powerpoint/2010/main" val="2413600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ASK</a:t>
            </a:r>
            <a:r>
              <a:rPr lang="en-GB" dirty="0"/>
              <a:t>: Find out what parents are currently worried about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TELL</a:t>
            </a:r>
            <a:r>
              <a:rPr lang="en-GB" dirty="0"/>
              <a:t>: Despite the positive finding that over seven in ten (72%) 8-17-year-olds who use messaging/social media sites or apps feel safe when using these apps/online sites, either all or most of the time, the online space is a risky environment for children.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p:txBody>
      </p:sp>
      <p:sp>
        <p:nvSpPr>
          <p:cNvPr id="4" name="Slide Number Placeholder 3"/>
          <p:cNvSpPr>
            <a:spLocks noGrp="1"/>
          </p:cNvSpPr>
          <p:nvPr>
            <p:ph type="sldNum" sz="quarter" idx="5"/>
          </p:nvPr>
        </p:nvSpPr>
        <p:spPr/>
        <p:txBody>
          <a:bodyPr/>
          <a:lstStyle/>
          <a:p>
            <a:fld id="{5985D112-682F-4487-9187-E5AF34266267}" type="slidenum">
              <a:rPr lang="en-GB" smtClean="0"/>
              <a:t>5</a:t>
            </a:fld>
            <a:endParaRPr lang="en-GB"/>
          </a:p>
        </p:txBody>
      </p:sp>
    </p:spTree>
    <p:extLst>
      <p:ext uri="{BB962C8B-B14F-4D97-AF65-F5344CB8AC3E}">
        <p14:creationId xmlns:p14="http://schemas.microsoft.com/office/powerpoint/2010/main" val="31356177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F89B59B-2120-461D-8222-CE3302E55416}" type="slidenum">
              <a:rPr lang="en-GB" smtClean="0"/>
              <a:t>50</a:t>
            </a:fld>
            <a:endParaRPr lang="en-GB"/>
          </a:p>
        </p:txBody>
      </p:sp>
    </p:spTree>
    <p:extLst>
      <p:ext uri="{BB962C8B-B14F-4D97-AF65-F5344CB8AC3E}">
        <p14:creationId xmlns:p14="http://schemas.microsoft.com/office/powerpoint/2010/main" val="7350334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TELL</a:t>
            </a:r>
            <a:r>
              <a:rPr lang="en-GB" dirty="0"/>
              <a:t> – Talk to your children about these free reporting helplines to support them if they are worried.</a:t>
            </a:r>
          </a:p>
          <a:p>
            <a:r>
              <a:rPr lang="en-GB" dirty="0"/>
              <a:t>For older children, The Mix </a:t>
            </a:r>
            <a:r>
              <a:rPr lang="en-GB" b="0" i="0" dirty="0">
                <a:solidFill>
                  <a:srgbClr val="333742"/>
                </a:solidFill>
                <a:effectLst/>
                <a:latin typeface="Arial" panose="020B0604020202020204" pitchFamily="34" charset="0"/>
              </a:rPr>
              <a:t>provides help for young people aged 11-25</a:t>
            </a:r>
            <a:endParaRPr lang="en-GB" dirty="0"/>
          </a:p>
        </p:txBody>
      </p:sp>
      <p:sp>
        <p:nvSpPr>
          <p:cNvPr id="4" name="Slide Number Placeholder 3"/>
          <p:cNvSpPr>
            <a:spLocks noGrp="1"/>
          </p:cNvSpPr>
          <p:nvPr>
            <p:ph type="sldNum" sz="quarter" idx="5"/>
          </p:nvPr>
        </p:nvSpPr>
        <p:spPr/>
        <p:txBody>
          <a:bodyPr/>
          <a:lstStyle/>
          <a:p>
            <a:fld id="{EF89B59B-2120-461D-8222-CE3302E55416}" type="slidenum">
              <a:rPr lang="en-GB" smtClean="0"/>
              <a:t>51</a:t>
            </a:fld>
            <a:endParaRPr lang="en-GB"/>
          </a:p>
        </p:txBody>
      </p:sp>
    </p:spTree>
    <p:extLst>
      <p:ext uri="{BB962C8B-B14F-4D97-AF65-F5344CB8AC3E}">
        <p14:creationId xmlns:p14="http://schemas.microsoft.com/office/powerpoint/2010/main" val="648897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Many parents indicate that they have concerns around various aspects of their children’s online activities.</a:t>
            </a:r>
          </a:p>
          <a:p>
            <a:pPr marL="171450" indent="-171450">
              <a:buFont typeface="Arial" panose="020B0604020202020204" pitchFamily="34" charset="0"/>
              <a:buChar char="•"/>
            </a:pPr>
            <a:r>
              <a:rPr lang="en-GB" dirty="0"/>
              <a:t>The primary concern among parents of 3-17s is that their child will be exposed to inappropriate content for their age group (77% of parents were either very or fairly concerned about this aspect of their child’s online use) or see adult/sexual content (75% of parents). </a:t>
            </a:r>
          </a:p>
          <a:p>
            <a:pPr marL="171450" indent="-171450">
              <a:buFont typeface="Arial" panose="020B0604020202020204" pitchFamily="34" charset="0"/>
              <a:buChar char="•"/>
            </a:pPr>
            <a:r>
              <a:rPr lang="en-GB" dirty="0"/>
              <a:t>Another common concern among these parents is that their child will experience some sort of harm or detriment while online; for example, seven in ten parents are concerned that their child will be bullied online (70%) or will see content which encourages them to hurt or harm themselves (68%). </a:t>
            </a:r>
          </a:p>
          <a:p>
            <a:pPr marL="171450" indent="-171450">
              <a:buFont typeface="Arial" panose="020B0604020202020204" pitchFamily="34" charset="0"/>
              <a:buChar char="•"/>
            </a:pPr>
            <a:r>
              <a:rPr lang="en-GB" dirty="0"/>
              <a:t>Three in five (59%) parents are concerned that there is a possibility of their child being influenced by extreme views online. </a:t>
            </a:r>
          </a:p>
          <a:p>
            <a:pPr marL="171450" indent="-171450">
              <a:buFont typeface="Arial" panose="020B0604020202020204" pitchFamily="34" charset="0"/>
              <a:buChar char="•"/>
            </a:pPr>
            <a:r>
              <a:rPr lang="en-GB" dirty="0"/>
              <a:t>Half (51%) worry about the pressure on their child to spend money online. </a:t>
            </a:r>
          </a:p>
          <a:p>
            <a:pPr marL="171450" indent="-171450">
              <a:buFont typeface="Arial" panose="020B0604020202020204" pitchFamily="34" charset="0"/>
              <a:buChar char="•"/>
            </a:pPr>
            <a:r>
              <a:rPr lang="en-GB" dirty="0"/>
              <a:t>More than three in five parents are also concerned about their children giving away their personal data. Sixty-five percent are worried about the personal details the child themself may give out to inappropriate people, as well as 62% of parents who worry about companies collecting information about what their child is doing online. </a:t>
            </a:r>
          </a:p>
          <a:p>
            <a:pPr marL="171450" indent="-171450">
              <a:buFont typeface="Arial" panose="020B0604020202020204" pitchFamily="34" charset="0"/>
              <a:buChar char="•"/>
            </a:pPr>
            <a:r>
              <a:rPr lang="en-GB" dirty="0"/>
              <a:t>Finally, over half (55%) of parents said they were concerned about their child’s online use and how it might damage their reputation, either now or in the future.</a:t>
            </a:r>
          </a:p>
        </p:txBody>
      </p:sp>
      <p:sp>
        <p:nvSpPr>
          <p:cNvPr id="4" name="Slide Number Placeholder 3"/>
          <p:cNvSpPr>
            <a:spLocks noGrp="1"/>
          </p:cNvSpPr>
          <p:nvPr>
            <p:ph type="sldNum" sz="quarter" idx="5"/>
          </p:nvPr>
        </p:nvSpPr>
        <p:spPr/>
        <p:txBody>
          <a:bodyPr/>
          <a:lstStyle/>
          <a:p>
            <a:fld id="{5985D112-682F-4487-9187-E5AF34266267}" type="slidenum">
              <a:rPr lang="en-GB" smtClean="0"/>
              <a:t>6</a:t>
            </a:fld>
            <a:endParaRPr lang="en-GB"/>
          </a:p>
        </p:txBody>
      </p:sp>
    </p:spTree>
    <p:extLst>
      <p:ext uri="{BB962C8B-B14F-4D97-AF65-F5344CB8AC3E}">
        <p14:creationId xmlns:p14="http://schemas.microsoft.com/office/powerpoint/2010/main" val="2401861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3300" b="1" dirty="0"/>
              <a:t>ASK</a:t>
            </a:r>
            <a:r>
              <a:rPr lang="en-GB" sz="3300" dirty="0"/>
              <a:t> – What do you do that works well? Share good practice</a:t>
            </a:r>
          </a:p>
          <a:p>
            <a:endParaRPr lang="en-GB" sz="33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3300" b="1" dirty="0"/>
              <a:t>REMIND</a:t>
            </a:r>
            <a:r>
              <a:rPr lang="en-GB" sz="3300" dirty="0"/>
              <a:t> -  You do not need to be a tech expert to help your child with staying safe online. It’s ultimately about communication and being proactive.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3300" dirty="0"/>
          </a:p>
          <a:p>
            <a:endParaRPr lang="en-GB" sz="3300" dirty="0"/>
          </a:p>
        </p:txBody>
      </p:sp>
      <p:sp>
        <p:nvSpPr>
          <p:cNvPr id="4" name="Slide Number Placeholder 3"/>
          <p:cNvSpPr>
            <a:spLocks noGrp="1"/>
          </p:cNvSpPr>
          <p:nvPr>
            <p:ph type="sldNum" sz="quarter" idx="5"/>
          </p:nvPr>
        </p:nvSpPr>
        <p:spPr/>
        <p:txBody>
          <a:bodyPr/>
          <a:lstStyle/>
          <a:p>
            <a:fld id="{EF89B59B-2120-461D-8222-CE3302E55416}" type="slidenum">
              <a:rPr lang="en-GB" smtClean="0"/>
              <a:t>7</a:t>
            </a:fld>
            <a:endParaRPr lang="en-GB"/>
          </a:p>
        </p:txBody>
      </p:sp>
    </p:spTree>
    <p:extLst>
      <p:ext uri="{BB962C8B-B14F-4D97-AF65-F5344CB8AC3E}">
        <p14:creationId xmlns:p14="http://schemas.microsoft.com/office/powerpoint/2010/main" val="32084650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212121"/>
                </a:solidFill>
                <a:effectLst/>
                <a:latin typeface="Droid Sans"/>
              </a:rPr>
              <a:t>TELL</a:t>
            </a:r>
            <a:r>
              <a:rPr lang="en-GB" b="0" i="0" dirty="0">
                <a:solidFill>
                  <a:srgbClr val="212121"/>
                </a:solidFill>
                <a:effectLst/>
                <a:latin typeface="Droid Sans"/>
              </a:rPr>
              <a:t> - It's never easy to know how to keep our </a:t>
            </a:r>
            <a:r>
              <a:rPr lang="en-GB" b="0" i="0" dirty="0" err="1">
                <a:solidFill>
                  <a:srgbClr val="212121"/>
                </a:solidFill>
                <a:effectLst/>
                <a:latin typeface="Droid Sans"/>
              </a:rPr>
              <a:t>childrsafe</a:t>
            </a:r>
            <a:r>
              <a:rPr lang="en-GB" b="0" i="0" dirty="0">
                <a:solidFill>
                  <a:srgbClr val="212121"/>
                </a:solidFill>
                <a:effectLst/>
                <a:latin typeface="Droid Sans"/>
              </a:rPr>
              <a:t>, especially if we don't know what's happening in their lives or on their devices! Who are they talking to, what are they doing, are they okay? Don't despair though... We’ve created a dedicated website for parents and carers - simply scroll through </a:t>
            </a:r>
            <a:r>
              <a:rPr lang="en-GB" b="0" i="0" dirty="0" err="1">
                <a:solidFill>
                  <a:srgbClr val="212121"/>
                </a:solidFill>
                <a:effectLst/>
                <a:latin typeface="Droid Sans"/>
              </a:rPr>
              <a:t>ParentSafe</a:t>
            </a:r>
            <a:r>
              <a:rPr lang="en-GB" b="0" i="0" dirty="0">
                <a:solidFill>
                  <a:srgbClr val="212121"/>
                </a:solidFill>
                <a:effectLst/>
                <a:latin typeface="Droid Sans"/>
              </a:rPr>
              <a:t> for help or click a button to go straight to a particular topics. We will look at some of these resources and tips shortly</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err="1">
                <a:solidFill>
                  <a:srgbClr val="212121"/>
                </a:solidFill>
                <a:effectLst/>
                <a:latin typeface="Droid Sans"/>
              </a:rPr>
              <a:t>en</a:t>
            </a:r>
            <a:endParaRPr lang="en-GB" dirty="0"/>
          </a:p>
        </p:txBody>
      </p:sp>
      <p:sp>
        <p:nvSpPr>
          <p:cNvPr id="4" name="Slide Number Placeholder 3"/>
          <p:cNvSpPr>
            <a:spLocks noGrp="1"/>
          </p:cNvSpPr>
          <p:nvPr>
            <p:ph type="sldNum" sz="quarter" idx="5"/>
          </p:nvPr>
        </p:nvSpPr>
        <p:spPr/>
        <p:txBody>
          <a:bodyPr/>
          <a:lstStyle/>
          <a:p>
            <a:fld id="{5985D112-682F-4487-9187-E5AF34266267}" type="slidenum">
              <a:rPr lang="en-GB" smtClean="0"/>
              <a:t>8</a:t>
            </a:fld>
            <a:endParaRPr lang="en-GB"/>
          </a:p>
        </p:txBody>
      </p:sp>
    </p:spTree>
    <p:extLst>
      <p:ext uri="{BB962C8B-B14F-4D97-AF65-F5344CB8AC3E}">
        <p14:creationId xmlns:p14="http://schemas.microsoft.com/office/powerpoint/2010/main" val="2571748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a:p>
        </p:txBody>
      </p:sp>
      <p:sp>
        <p:nvSpPr>
          <p:cNvPr id="4" name="Slide Number Placeholder 3"/>
          <p:cNvSpPr>
            <a:spLocks noGrp="1"/>
          </p:cNvSpPr>
          <p:nvPr>
            <p:ph type="sldNum" sz="quarter" idx="5"/>
          </p:nvPr>
        </p:nvSpPr>
        <p:spPr/>
        <p:txBody>
          <a:bodyPr/>
          <a:lstStyle/>
          <a:p>
            <a:fld id="{5985D112-682F-4487-9187-E5AF34266267}" type="slidenum">
              <a:rPr lang="en-GB" smtClean="0"/>
              <a:t>9</a:t>
            </a:fld>
            <a:endParaRPr lang="en-GB"/>
          </a:p>
        </p:txBody>
      </p:sp>
    </p:spTree>
    <p:extLst>
      <p:ext uri="{BB962C8B-B14F-4D97-AF65-F5344CB8AC3E}">
        <p14:creationId xmlns:p14="http://schemas.microsoft.com/office/powerpoint/2010/main" val="33208521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Picture 1" descr="A red and black rectangular sign with white text&#10;&#10;Description automatically generated with low confidence">
            <a:extLst>
              <a:ext uri="{FF2B5EF4-FFF2-40B4-BE49-F238E27FC236}">
                <a16:creationId xmlns:a16="http://schemas.microsoft.com/office/drawing/2014/main" id="{B8DAB98E-95F0-01AF-AF0C-464AD078A9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3003" y="5931016"/>
            <a:ext cx="1138484" cy="801355"/>
          </a:xfrm>
          <a:prstGeom prst="rect">
            <a:avLst/>
          </a:prstGeom>
        </p:spPr>
      </p:pic>
    </p:spTree>
    <p:extLst>
      <p:ext uri="{BB962C8B-B14F-4D97-AF65-F5344CB8AC3E}">
        <p14:creationId xmlns:p14="http://schemas.microsoft.com/office/powerpoint/2010/main" val="2717342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3" name="Picture 2" descr="A red and black rectangular sign with white text&#10;&#10;Description automatically generated with low confidence">
            <a:extLst>
              <a:ext uri="{FF2B5EF4-FFF2-40B4-BE49-F238E27FC236}">
                <a16:creationId xmlns:a16="http://schemas.microsoft.com/office/drawing/2014/main" id="{B05F3992-AC01-7651-FE82-6409CE6A96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3003" y="5931016"/>
            <a:ext cx="1138484" cy="801355"/>
          </a:xfrm>
          <a:prstGeom prst="rect">
            <a:avLst/>
          </a:prstGeom>
        </p:spPr>
      </p:pic>
    </p:spTree>
    <p:extLst>
      <p:ext uri="{BB962C8B-B14F-4D97-AF65-F5344CB8AC3E}">
        <p14:creationId xmlns:p14="http://schemas.microsoft.com/office/powerpoint/2010/main" val="1039214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hasCustomPrompt="1"/>
          </p:nvPr>
        </p:nvSpPr>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6" name="Title 5">
            <a:extLst>
              <a:ext uri="{FF2B5EF4-FFF2-40B4-BE49-F238E27FC236}">
                <a16:creationId xmlns:a16="http://schemas.microsoft.com/office/drawing/2014/main" id="{703B4A2F-5217-4795-8F6B-BFD7CF459B1C}"/>
              </a:ext>
            </a:extLst>
          </p:cNvPr>
          <p:cNvSpPr>
            <a:spLocks noGrp="1"/>
          </p:cNvSpPr>
          <p:nvPr>
            <p:ph type="title"/>
          </p:nvPr>
        </p:nvSpPr>
        <p:spPr/>
        <p:txBody>
          <a:bodyPr rtlCol="0"/>
          <a:lstStyle/>
          <a:p>
            <a:pPr rtl="0"/>
            <a:r>
              <a:rPr lang="en-US" noProof="0"/>
              <a:t>Click to edit Master title style</a:t>
            </a:r>
            <a:endParaRPr lang="en-GB" noProof="0"/>
          </a:p>
        </p:txBody>
      </p:sp>
      <p:sp>
        <p:nvSpPr>
          <p:cNvPr id="7" name="Footer Placeholder 6">
            <a:extLst>
              <a:ext uri="{FF2B5EF4-FFF2-40B4-BE49-F238E27FC236}">
                <a16:creationId xmlns:a16="http://schemas.microsoft.com/office/drawing/2014/main" id="{332C6E1E-0AF9-4CBB-8AF8-AE4DF400FCA8}"/>
              </a:ext>
            </a:extLst>
          </p:cNvPr>
          <p:cNvSpPr>
            <a:spLocks noGrp="1"/>
          </p:cNvSpPr>
          <p:nvPr>
            <p:ph type="ftr" sz="quarter" idx="10"/>
          </p:nvPr>
        </p:nvSpPr>
        <p:spPr>
          <a:xfrm>
            <a:off x="432000" y="6365893"/>
            <a:ext cx="4114800" cy="226714"/>
          </a:xfrm>
          <a:prstGeom prst="rect">
            <a:avLst/>
          </a:prstGeom>
        </p:spPr>
        <p:txBody>
          <a:bodyPr rtlCol="0"/>
          <a:lstStyle/>
          <a:p>
            <a:pPr rtl="0"/>
            <a:endParaRPr lang="en-GB" noProof="0"/>
          </a:p>
        </p:txBody>
      </p:sp>
      <p:sp>
        <p:nvSpPr>
          <p:cNvPr id="8" name="Slide Number Placeholder 7">
            <a:extLst>
              <a:ext uri="{FF2B5EF4-FFF2-40B4-BE49-F238E27FC236}">
                <a16:creationId xmlns:a16="http://schemas.microsoft.com/office/drawing/2014/main" id="{B21A256C-91C2-4AC0-B272-C68D44C3EE38}"/>
              </a:ext>
            </a:extLst>
          </p:cNvPr>
          <p:cNvSpPr>
            <a:spLocks noGrp="1"/>
          </p:cNvSpPr>
          <p:nvPr>
            <p:ph type="sldNum" sz="quarter" idx="11"/>
          </p:nvPr>
        </p:nvSpPr>
        <p:spPr/>
        <p:txBody>
          <a:bodyPr rtlCol="0"/>
          <a:lstStyle/>
          <a:p>
            <a:pPr algn="ctr" rtl="0"/>
            <a:fld id="{B67B645E-C5E5-4727-B977-D372A0AA71D9}" type="slidenum">
              <a:rPr lang="en-GB" noProof="0" smtClean="0"/>
              <a:pPr algn="ctr" rtl="0"/>
              <a:t>‹#›</a:t>
            </a:fld>
            <a:endParaRPr lang="en-GB" noProof="0"/>
          </a:p>
        </p:txBody>
      </p:sp>
      <p:sp>
        <p:nvSpPr>
          <p:cNvPr id="2" name="TextBox 1"/>
          <p:cNvSpPr txBox="1"/>
          <p:nvPr userDrawn="1">
            <p:custDataLst>
              <p:tags r:id="rId1"/>
            </p:custDataLst>
          </p:nvPr>
        </p:nvSpPr>
        <p:spPr>
          <a:xfrm>
            <a:off x="6003634" y="127000"/>
            <a:ext cx="184731" cy="369332"/>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none" rtlCol="0" anchor="t">
            <a:spAutoFit/>
          </a:bodyPr>
          <a:lstStyle/>
          <a:p>
            <a:pPr marL="0" algn="ctr" defTabSz="914400" rtl="0" eaLnBrk="1" latinLnBrk="0" hangingPunct="1">
              <a:buNone/>
            </a:pPr>
            <a:endParaRPr lang="en-GB"/>
          </a:p>
        </p:txBody>
      </p:sp>
      <p:sp>
        <p:nvSpPr>
          <p:cNvPr id="4" name="TextBox 3"/>
          <p:cNvSpPr txBox="1"/>
          <p:nvPr userDrawn="1">
            <p:custDataLst>
              <p:tags r:id="rId2"/>
            </p:custDataLst>
          </p:nvPr>
        </p:nvSpPr>
        <p:spPr>
          <a:xfrm>
            <a:off x="6003634" y="6361668"/>
            <a:ext cx="184731" cy="369332"/>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none" rtlCol="0" anchor="t">
            <a:spAutoFit/>
          </a:bodyPr>
          <a:lstStyle/>
          <a:p>
            <a:pPr marL="0" algn="ctr" defTabSz="914400" rtl="0" eaLnBrk="1" latinLnBrk="0" hangingPunct="1">
              <a:buNone/>
            </a:pPr>
            <a:endParaRPr lang="en-GB"/>
          </a:p>
        </p:txBody>
      </p:sp>
      <p:pic>
        <p:nvPicPr>
          <p:cNvPr id="5" name="Picture 4" descr="A red and black rectangular sign with white text&#10;&#10;Description automatically generated with low confidence">
            <a:extLst>
              <a:ext uri="{FF2B5EF4-FFF2-40B4-BE49-F238E27FC236}">
                <a16:creationId xmlns:a16="http://schemas.microsoft.com/office/drawing/2014/main" id="{8692AECD-702F-94F6-8899-187883D2A6E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3003" y="5931016"/>
            <a:ext cx="1138484" cy="801355"/>
          </a:xfrm>
          <a:prstGeom prst="rect">
            <a:avLst/>
          </a:prstGeom>
        </p:spPr>
      </p:pic>
    </p:spTree>
    <p:extLst>
      <p:ext uri="{BB962C8B-B14F-4D97-AF65-F5344CB8AC3E}">
        <p14:creationId xmlns:p14="http://schemas.microsoft.com/office/powerpoint/2010/main" val="1616349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6BDF8-0E04-4437-A31E-2B83A84FFA1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F5E9B01-7D05-4CAD-AF8F-FB5137013A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ACBEBC-1B23-426B-A4BF-FBCE88925D37}"/>
              </a:ext>
            </a:extLst>
          </p:cNvPr>
          <p:cNvSpPr>
            <a:spLocks noGrp="1"/>
          </p:cNvSpPr>
          <p:nvPr>
            <p:ph type="dt" sz="half" idx="10"/>
          </p:nvPr>
        </p:nvSpPr>
        <p:spPr/>
        <p:txBody>
          <a:bodyPr/>
          <a:lstStyle/>
          <a:p>
            <a:fld id="{215A5D27-1D57-4EFB-8C9D-0826E34DB897}" type="datetimeFigureOut">
              <a:rPr lang="en-GB" smtClean="0"/>
              <a:t>30/09/2024</a:t>
            </a:fld>
            <a:endParaRPr lang="en-GB"/>
          </a:p>
        </p:txBody>
      </p:sp>
      <p:sp>
        <p:nvSpPr>
          <p:cNvPr id="5" name="Footer Placeholder 4">
            <a:extLst>
              <a:ext uri="{FF2B5EF4-FFF2-40B4-BE49-F238E27FC236}">
                <a16:creationId xmlns:a16="http://schemas.microsoft.com/office/drawing/2014/main" id="{58302812-00A9-4971-8056-4618A1865A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9F2B849-3449-4174-B9CD-9E1E2C4079C9}"/>
              </a:ext>
            </a:extLst>
          </p:cNvPr>
          <p:cNvSpPr>
            <a:spLocks noGrp="1"/>
          </p:cNvSpPr>
          <p:nvPr>
            <p:ph type="sldNum" sz="quarter" idx="12"/>
          </p:nvPr>
        </p:nvSpPr>
        <p:spPr/>
        <p:txBody>
          <a:bodyPr/>
          <a:lstStyle/>
          <a:p>
            <a:fld id="{9634CB19-29E5-45DC-B1B4-605B1B48634C}" type="slidenum">
              <a:rPr lang="en-GB" smtClean="0"/>
              <a:t>‹#›</a:t>
            </a:fld>
            <a:endParaRPr lang="en-GB"/>
          </a:p>
        </p:txBody>
      </p:sp>
      <p:pic>
        <p:nvPicPr>
          <p:cNvPr id="7" name="Picture 6" descr="A red and black rectangular sign with white text&#10;&#10;Description automatically generated with low confidence">
            <a:extLst>
              <a:ext uri="{FF2B5EF4-FFF2-40B4-BE49-F238E27FC236}">
                <a16:creationId xmlns:a16="http://schemas.microsoft.com/office/drawing/2014/main" id="{58F062E4-51E3-34BF-EFD6-2390DB6132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3003" y="5931016"/>
            <a:ext cx="1138484" cy="801355"/>
          </a:xfrm>
          <a:prstGeom prst="rect">
            <a:avLst/>
          </a:prstGeom>
        </p:spPr>
      </p:pic>
    </p:spTree>
    <p:extLst>
      <p:ext uri="{BB962C8B-B14F-4D97-AF65-F5344CB8AC3E}">
        <p14:creationId xmlns:p14="http://schemas.microsoft.com/office/powerpoint/2010/main" val="4110658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03BDA4-D578-4750-8052-AD42805188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9A2FF77-383A-49B4-AD9F-360EC0A7D8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C83AF95-505D-4D8E-921B-4B4A9D7A01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C91268-1211-48B9-8B77-FE344675B2C8}" type="datetimeFigureOut">
              <a:rPr lang="en-GB" smtClean="0"/>
              <a:t>30/09/2024</a:t>
            </a:fld>
            <a:endParaRPr lang="en-GB"/>
          </a:p>
        </p:txBody>
      </p:sp>
      <p:sp>
        <p:nvSpPr>
          <p:cNvPr id="5" name="Footer Placeholder 4">
            <a:extLst>
              <a:ext uri="{FF2B5EF4-FFF2-40B4-BE49-F238E27FC236}">
                <a16:creationId xmlns:a16="http://schemas.microsoft.com/office/drawing/2014/main" id="{741150F7-4567-4C0F-ABAF-30519D7C0A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AEC3DC8-6A17-41F0-B1D3-59AC9F342A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CCC859-1D34-4719-A88B-FF940B5A3B6E}" type="slidenum">
              <a:rPr lang="en-GB" smtClean="0"/>
              <a:t>‹#›</a:t>
            </a:fld>
            <a:endParaRPr lang="en-GB"/>
          </a:p>
        </p:txBody>
      </p:sp>
    </p:spTree>
    <p:extLst>
      <p:ext uri="{BB962C8B-B14F-4D97-AF65-F5344CB8AC3E}">
        <p14:creationId xmlns:p14="http://schemas.microsoft.com/office/powerpoint/2010/main" val="803607888"/>
      </p:ext>
    </p:extLst>
  </p:cSld>
  <p:clrMap bg1="lt1" tx1="dk1" bg2="lt2" tx2="dk2" accent1="accent1" accent2="accent2" accent3="accent3" accent4="accent4" accent5="accent5" accent6="accent6" hlink="hlink" folHlink="folHlink"/>
  <p:sldLayoutIdLst>
    <p:sldLayoutId id="2147483650" r:id="rId1"/>
    <p:sldLayoutId id="2147483660" r:id="rId2"/>
    <p:sldLayoutId id="2147483663" r:id="rId3"/>
    <p:sldLayoutId id="214748366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hyperlink" Target="https://drive.google.com/uc?export=download&amp;id=1-E_5IiDOfw3EQBPQgbGe9f2Qy3T7o_ny"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hyperlink" Target="https://parentsafe.lgfl.net/digital-family-agreement"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png"/><Relationship Id="rId3" Type="http://schemas.openxmlformats.org/officeDocument/2006/relationships/hyperlink" Target="https://www.ofcom.org.uk/research-and-data/media-literacy-research/childrens/children-and-parents-media-use-and-attitudes-report-2024" TargetMode="External"/><Relationship Id="rId7" Type="http://schemas.openxmlformats.org/officeDocument/2006/relationships/hyperlink" Target="https://www.childrenscommissioner.gov.uk/resource/pornography-and-harmful-sexual-behaviour/" TargetMode="External"/><Relationship Id="rId12"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s://www.iwf.org.uk/annual-report-2023/" TargetMode="External"/><Relationship Id="rId11" Type="http://schemas.openxmlformats.org/officeDocument/2006/relationships/image" Target="../media/image14.png"/><Relationship Id="rId5" Type="http://schemas.openxmlformats.org/officeDocument/2006/relationships/hyperlink" Target="https://revealingreality.co.uk/wp-content/uploads/2023/06/Revealing-Reality_Anti-social-Media_06-06-23.pdf" TargetMode="External"/><Relationship Id="rId10" Type="http://schemas.openxmlformats.org/officeDocument/2006/relationships/image" Target="../media/image13.png"/><Relationship Id="rId4" Type="http://schemas.openxmlformats.org/officeDocument/2006/relationships/hyperlink" Target="https://www.ofcom.org.uk/__data/assets/pdf_file/0025/283048/Childrens-Media-Literacy-Report-2024.pdf" TargetMode="External"/><Relationship Id="rId9" Type="http://schemas.openxmlformats.org/officeDocument/2006/relationships/image" Target="../media/image1.png"/><Relationship Id="rId1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20.jpg"/></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hyperlink" Target="http://www.internetmatters.org/parental-controls/"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25.xml.rels><?xml version="1.0" encoding="UTF-8" standalone="yes"?>
<Relationships xmlns="http://schemas.openxmlformats.org/package/2006/relationships"><Relationship Id="rId3" Type="http://schemas.openxmlformats.org/officeDocument/2006/relationships/hyperlink" Target="https://screentime.lgfl.net/"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7.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hyperlink" Target="https://parentsafe.lgfl.net/"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1.jpeg"/></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7.png"/><Relationship Id="rId4" Type="http://schemas.openxmlformats.org/officeDocument/2006/relationships/hyperlink" Target="https://www.lgfl.net/online-safety/resource-centre?s=32"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11.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video" Target="https://www.youtube.com/embed/BpT8vFn6_eA?feature=oembed" TargetMode="Externa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hyperlink" Target="https://www.internetmatters.org/resources/whatsapp-safety-a-how-to-guide-for-parents/#whatsapp-safety-tips"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lgfl.net/online-safety/resource-centre?s=16"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36.xml.rels><?xml version="1.0" encoding="UTF-8" standalone="yes"?>
<Relationships xmlns="http://schemas.openxmlformats.org/package/2006/relationships"><Relationship Id="rId3" Type="http://schemas.openxmlformats.org/officeDocument/2006/relationships/hyperlink" Target="http://www.commonsensemedia.org/"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hyperlink" Target="https://www.childrenscommissioner.gov.uk/resource/pornography-and-harmful-sexual-behaviour/" TargetMode="External"/><Relationship Id="rId7" Type="http://schemas.openxmlformats.org/officeDocument/2006/relationships/diagramQuickStyle" Target="../diagrams/quickStyle1.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diagramLayout" Target="../diagrams/layout1.xml"/><Relationship Id="rId11" Type="http://schemas.openxmlformats.org/officeDocument/2006/relationships/image" Target="../media/image7.png"/><Relationship Id="rId5" Type="http://schemas.openxmlformats.org/officeDocument/2006/relationships/diagramData" Target="../diagrams/data1.xml"/><Relationship Id="rId10" Type="http://schemas.openxmlformats.org/officeDocument/2006/relationships/image" Target="../media/image1.png"/><Relationship Id="rId4" Type="http://schemas.openxmlformats.org/officeDocument/2006/relationships/image" Target="../media/image44.png"/><Relationship Id="rId9" Type="http://schemas.microsoft.com/office/2007/relationships/diagramDrawing" Target="../diagrams/drawing1.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hyperlink" Target="https://youtu.be/E5LA2nKHVZ0?si=gU3_jXFF51TU3vTq" TargetMode="External"/><Relationship Id="rId3" Type="http://schemas.openxmlformats.org/officeDocument/2006/relationships/image" Target="../media/image47.png"/><Relationship Id="rId7" Type="http://schemas.openxmlformats.org/officeDocument/2006/relationships/hyperlink" Target="https://youtu.be/XjV0lKYpakk?si=6ONdtZJRjfB6bSRj"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hyperlink" Target="https://www.lgfl.net/online-safety/resource-centre?s=5" TargetMode="External"/><Relationship Id="rId5" Type="http://schemas.openxmlformats.org/officeDocument/2006/relationships/image" Target="../media/image53.png"/><Relationship Id="rId4" Type="http://schemas.openxmlformats.org/officeDocument/2006/relationships/image" Target="../media/image52.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video" Target="https://www.youtube.com/embed/G3M3FisOqrA?feature=oembed" TargetMode="External"/><Relationship Id="rId4" Type="http://schemas.openxmlformats.org/officeDocument/2006/relationships/image" Target="../media/image55.jpeg"/></Relationships>
</file>

<file path=ppt/slides/_rels/slide4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49.xml.rels><?xml version="1.0" encoding="UTF-8" standalone="yes"?>
<Relationships xmlns="http://schemas.openxmlformats.org/package/2006/relationships"><Relationship Id="rId3" Type="http://schemas.openxmlformats.org/officeDocument/2006/relationships/hyperlink" Target="https://www.lgfl.net/online-safety/resource-centre?s=5"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hyperlink" Target="https://www.lgfl.net/online-safety/resource-centre?s=5" TargetMode="External"/><Relationship Id="rId5" Type="http://schemas.openxmlformats.org/officeDocument/2006/relationships/image" Target="../media/image53.png"/><Relationship Id="rId4" Type="http://schemas.openxmlformats.org/officeDocument/2006/relationships/image" Target="../media/image52.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71CA2F4E-D38E-54FC-30D9-B0AE0B18E38B}"/>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3" name="Rectangle 2">
            <a:extLst>
              <a:ext uri="{FF2B5EF4-FFF2-40B4-BE49-F238E27FC236}">
                <a16:creationId xmlns:a16="http://schemas.microsoft.com/office/drawing/2014/main" id="{BEADDC60-7F1D-233E-6A52-FB8EB3E59C38}"/>
              </a:ext>
            </a:extLst>
          </p:cNvPr>
          <p:cNvSpPr/>
          <p:nvPr/>
        </p:nvSpPr>
        <p:spPr>
          <a:xfrm>
            <a:off x="-2" y="-13159"/>
            <a:ext cx="12172581" cy="1188182"/>
          </a:xfrm>
          <a:prstGeom prst="rect">
            <a:avLst/>
          </a:prstGeom>
        </p:spPr>
        <p:style>
          <a:lnRef idx="2">
            <a:schemeClr val="dk1">
              <a:shade val="15000"/>
            </a:schemeClr>
          </a:lnRef>
          <a:fillRef idx="1">
            <a:schemeClr val="dk1"/>
          </a:fillRef>
          <a:effectRef idx="0">
            <a:schemeClr val="dk1"/>
          </a:effectRef>
          <a:fontRef idx="minor">
            <a:schemeClr val="lt1"/>
          </a:fontRef>
        </p:style>
        <p:txBody>
          <a:bodyPr vert="horz" lIns="91440" tIns="45720" rIns="91440" bIns="45720" rtlCol="0" anchor="b">
            <a:normAutofit/>
          </a:bodyPr>
          <a:lstStyle/>
          <a:p>
            <a:pPr algn="ctr">
              <a:lnSpc>
                <a:spcPct val="90000"/>
              </a:lnSpc>
              <a:spcBef>
                <a:spcPct val="0"/>
              </a:spcBef>
              <a:spcAft>
                <a:spcPts val="600"/>
              </a:spcAft>
            </a:pPr>
            <a:r>
              <a:rPr lang="en-US" sz="6600" b="1" dirty="0">
                <a:solidFill>
                  <a:schemeClr val="bg1"/>
                </a:solidFill>
                <a:ea typeface="+mj-ea"/>
                <a:cs typeface="+mj-cs"/>
              </a:rPr>
              <a:t>PARENT ONLINE SAFETY</a:t>
            </a:r>
            <a:r>
              <a:rPr lang="en-US" sz="4400" dirty="0">
                <a:solidFill>
                  <a:schemeClr val="bg1"/>
                </a:solidFill>
                <a:ea typeface="+mj-ea"/>
                <a:cs typeface="+mj-cs"/>
              </a:rPr>
              <a:t> </a:t>
            </a:r>
          </a:p>
        </p:txBody>
      </p:sp>
      <p:pic>
        <p:nvPicPr>
          <p:cNvPr id="10" name="Picture 9">
            <a:extLst>
              <a:ext uri="{FF2B5EF4-FFF2-40B4-BE49-F238E27FC236}">
                <a16:creationId xmlns:a16="http://schemas.microsoft.com/office/drawing/2014/main" id="{B2E82C6B-19BF-5693-3D69-89BE2311A739}"/>
              </a:ext>
            </a:extLst>
          </p:cNvPr>
          <p:cNvPicPr>
            <a:picLocks noChangeAspect="1"/>
          </p:cNvPicPr>
          <p:nvPr/>
        </p:nvPicPr>
        <p:blipFill rotWithShape="1">
          <a:blip r:embed="rId3"/>
          <a:srcRect l="8906" r="50642"/>
          <a:stretch/>
        </p:blipFill>
        <p:spPr>
          <a:xfrm>
            <a:off x="322576" y="2317072"/>
            <a:ext cx="2417150" cy="2608766"/>
          </a:xfrm>
          <a:prstGeom prst="rect">
            <a:avLst/>
          </a:prstGeom>
          <a:ln>
            <a:noFill/>
          </a:ln>
          <a:effectLst>
            <a:outerShdw blurRad="292100" dist="139700" dir="2700000" algn="tl" rotWithShape="0">
              <a:srgbClr val="333333">
                <a:alpha val="65000"/>
              </a:srgbClr>
            </a:outerShdw>
          </a:effectLst>
        </p:spPr>
      </p:pic>
      <p:pic>
        <p:nvPicPr>
          <p:cNvPr id="15" name="Picture 2" descr="Internet safety for children | Keep your child safe online - CBeebies - BBC">
            <a:extLst>
              <a:ext uri="{FF2B5EF4-FFF2-40B4-BE49-F238E27FC236}">
                <a16:creationId xmlns:a16="http://schemas.microsoft.com/office/drawing/2014/main" id="{6356B6B5-399C-4EE7-B2ED-C84E66D00CE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465" r="16728"/>
          <a:stretch/>
        </p:blipFill>
        <p:spPr bwMode="auto">
          <a:xfrm>
            <a:off x="8327254" y="1965118"/>
            <a:ext cx="3961223" cy="5039158"/>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ffectLst>
            <a:softEdge rad="635000"/>
          </a:effectLst>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2EC9E86-990E-651A-2EE2-D2086823ED8A}"/>
              </a:ext>
            </a:extLst>
          </p:cNvPr>
          <p:cNvPicPr>
            <a:picLocks noChangeAspect="1"/>
          </p:cNvPicPr>
          <p:nvPr/>
        </p:nvPicPr>
        <p:blipFill rotWithShape="1">
          <a:blip r:embed="rId5"/>
          <a:srcRect r="10807"/>
          <a:stretch/>
        </p:blipFill>
        <p:spPr>
          <a:xfrm>
            <a:off x="2968327" y="1838957"/>
            <a:ext cx="3782823" cy="1925434"/>
          </a:xfrm>
          <a:prstGeom prst="rect">
            <a:avLst/>
          </a:prstGeom>
          <a:ln>
            <a:noFill/>
          </a:ln>
          <a:effectLst>
            <a:outerShdw blurRad="292100" dist="139700" dir="2700000" algn="tl" rotWithShape="0">
              <a:srgbClr val="333333">
                <a:alpha val="65000"/>
              </a:srgbClr>
            </a:outerShdw>
          </a:effectLst>
        </p:spPr>
      </p:pic>
      <p:pic>
        <p:nvPicPr>
          <p:cNvPr id="14" name="Picture 4" descr="Free dialog tip advice illustration">
            <a:extLst>
              <a:ext uri="{FF2B5EF4-FFF2-40B4-BE49-F238E27FC236}">
                <a16:creationId xmlns:a16="http://schemas.microsoft.com/office/drawing/2014/main" id="{CD109342-0D7E-762C-7071-3CCF42E0B1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15928" y="1925250"/>
            <a:ext cx="1701656" cy="120977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DC60A74-7C1C-F6EA-4DD4-0407406BCC53}"/>
              </a:ext>
            </a:extLst>
          </p:cNvPr>
          <p:cNvSpPr txBox="1"/>
          <p:nvPr/>
        </p:nvSpPr>
        <p:spPr>
          <a:xfrm>
            <a:off x="-1" y="1175023"/>
            <a:ext cx="12172580" cy="480131"/>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a:spAutoFit/>
          </a:bodyPr>
          <a:lstStyle/>
          <a:p>
            <a:pPr algn="ctr">
              <a:lnSpc>
                <a:spcPct val="90000"/>
              </a:lnSpc>
              <a:spcBef>
                <a:spcPct val="0"/>
              </a:spcBef>
              <a:spcAft>
                <a:spcPts val="600"/>
              </a:spcAft>
            </a:pPr>
            <a:r>
              <a:rPr lang="en-US" sz="2800" b="1" dirty="0">
                <a:ea typeface="+mj-ea"/>
                <a:cs typeface="+mj-cs"/>
              </a:rPr>
              <a:t>A ready to use Presentation f</a:t>
            </a:r>
            <a:r>
              <a:rPr lang="en-US" sz="2800" b="1" kern="1200" dirty="0">
                <a:ea typeface="+mj-ea"/>
                <a:cs typeface="+mj-cs"/>
              </a:rPr>
              <a:t>or Schools</a:t>
            </a:r>
            <a:r>
              <a:rPr lang="en-US" sz="2800" b="1" dirty="0">
                <a:ea typeface="+mj-ea"/>
                <a:cs typeface="+mj-cs"/>
              </a:rPr>
              <a:t>, </a:t>
            </a:r>
            <a:r>
              <a:rPr lang="en-US" sz="2800" b="1" kern="1200" dirty="0">
                <a:ea typeface="+mj-ea"/>
                <a:cs typeface="+mj-cs"/>
              </a:rPr>
              <a:t>Community Groups and </a:t>
            </a:r>
            <a:r>
              <a:rPr lang="en-US" sz="2800" b="1" dirty="0">
                <a:ea typeface="+mj-ea"/>
                <a:cs typeface="+mj-cs"/>
              </a:rPr>
              <a:t>Youth </a:t>
            </a:r>
            <a:r>
              <a:rPr lang="en-US" sz="2800" b="1" kern="1200" dirty="0">
                <a:ea typeface="+mj-ea"/>
                <a:cs typeface="+mj-cs"/>
              </a:rPr>
              <a:t>Centres</a:t>
            </a:r>
          </a:p>
        </p:txBody>
      </p:sp>
      <p:pic>
        <p:nvPicPr>
          <p:cNvPr id="8" name="Picture 4" descr="Free iphone cellphone smartphone illustration">
            <a:extLst>
              <a:ext uri="{FF2B5EF4-FFF2-40B4-BE49-F238E27FC236}">
                <a16:creationId xmlns:a16="http://schemas.microsoft.com/office/drawing/2014/main" id="{C7A13629-99F1-7DD5-46E0-8640356247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46798" y="5551145"/>
            <a:ext cx="1167744" cy="11919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Free did you know speech balloon message illustration">
            <a:extLst>
              <a:ext uri="{FF2B5EF4-FFF2-40B4-BE49-F238E27FC236}">
                <a16:creationId xmlns:a16="http://schemas.microsoft.com/office/drawing/2014/main" id="{3BDB99F9-7DA0-ACFD-1F0C-8C8BB292B11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223188">
            <a:off x="2491200" y="3439490"/>
            <a:ext cx="1635271" cy="163527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text&#10;&#10;Description automatically generated">
            <a:extLst>
              <a:ext uri="{FF2B5EF4-FFF2-40B4-BE49-F238E27FC236}">
                <a16:creationId xmlns:a16="http://schemas.microsoft.com/office/drawing/2014/main" id="{88ECD725-D197-7C90-3220-62CDB537F6EF}"/>
              </a:ext>
            </a:extLst>
          </p:cNvPr>
          <p:cNvPicPr>
            <a:picLocks noChangeAspect="1"/>
          </p:cNvPicPr>
          <p:nvPr/>
        </p:nvPicPr>
        <p:blipFill>
          <a:blip r:embed="rId9"/>
          <a:stretch>
            <a:fillRect/>
          </a:stretch>
        </p:blipFill>
        <p:spPr>
          <a:xfrm rot="366788">
            <a:off x="7076761" y="2492269"/>
            <a:ext cx="2348765" cy="1656526"/>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1696433A-6D7A-3281-0D3C-4E4BC29879AD}"/>
              </a:ext>
            </a:extLst>
          </p:cNvPr>
          <p:cNvPicPr>
            <a:picLocks noChangeAspect="1"/>
          </p:cNvPicPr>
          <p:nvPr/>
        </p:nvPicPr>
        <p:blipFill>
          <a:blip r:embed="rId10"/>
          <a:stretch>
            <a:fillRect/>
          </a:stretch>
        </p:blipFill>
        <p:spPr>
          <a:xfrm>
            <a:off x="1873692" y="5037352"/>
            <a:ext cx="4180721" cy="1529035"/>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65DD4F6A-9289-B7FA-A504-B998D2406DFD}"/>
              </a:ext>
            </a:extLst>
          </p:cNvPr>
          <p:cNvPicPr>
            <a:picLocks noChangeAspect="1"/>
          </p:cNvPicPr>
          <p:nvPr/>
        </p:nvPicPr>
        <p:blipFill>
          <a:blip r:embed="rId11"/>
          <a:stretch>
            <a:fillRect/>
          </a:stretch>
        </p:blipFill>
        <p:spPr>
          <a:xfrm rot="21031084">
            <a:off x="6439549" y="3806014"/>
            <a:ext cx="2279655" cy="1783607"/>
          </a:xfrm>
          <a:prstGeom prst="rect">
            <a:avLst/>
          </a:prstGeom>
          <a:ln>
            <a:noFill/>
          </a:ln>
          <a:effectLst>
            <a:outerShdw blurRad="292100" dist="139700" dir="2700000" algn="tl" rotWithShape="0">
              <a:srgbClr val="333333">
                <a:alpha val="65000"/>
              </a:srgbClr>
            </a:outerShdw>
          </a:effectLst>
        </p:spPr>
      </p:pic>
      <p:pic>
        <p:nvPicPr>
          <p:cNvPr id="16" name="Picture 6" descr="Free speech bubble talking chat illustration">
            <a:extLst>
              <a:ext uri="{FF2B5EF4-FFF2-40B4-BE49-F238E27FC236}">
                <a16:creationId xmlns:a16="http://schemas.microsoft.com/office/drawing/2014/main" id="{A320F6BB-2ACE-4838-85AA-72D93EF8667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10550" y="4756698"/>
            <a:ext cx="1331102" cy="1331102"/>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31211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5E613DE-BA37-E655-7F45-D431670A4236}"/>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3" name="Rectangle 2">
            <a:extLst>
              <a:ext uri="{FF2B5EF4-FFF2-40B4-BE49-F238E27FC236}">
                <a16:creationId xmlns:a16="http://schemas.microsoft.com/office/drawing/2014/main" id="{BEADDC60-7F1D-233E-6A52-FB8EB3E59C38}"/>
              </a:ext>
            </a:extLst>
          </p:cNvPr>
          <p:cNvSpPr/>
          <p:nvPr/>
        </p:nvSpPr>
        <p:spPr>
          <a:xfrm>
            <a:off x="1949495" y="523646"/>
            <a:ext cx="8908043" cy="60797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800" b="1" dirty="0">
                <a:solidFill>
                  <a:srgbClr val="FF0000"/>
                </a:solidFill>
                <a:ea typeface="+mj-ea"/>
                <a:cs typeface="+mj-cs"/>
              </a:rPr>
              <a:t>HOW MUCH DO YOU KNOW </a:t>
            </a:r>
            <a:r>
              <a:rPr lang="en-US" sz="2800" b="1" dirty="0">
                <a:ea typeface="+mj-ea"/>
                <a:cs typeface="+mj-cs"/>
              </a:rPr>
              <a:t>about</a:t>
            </a:r>
            <a:r>
              <a:rPr lang="en-US" sz="2800" b="1" dirty="0">
                <a:solidFill>
                  <a:srgbClr val="FF0000"/>
                </a:solidFill>
                <a:ea typeface="+mj-ea"/>
                <a:cs typeface="+mj-cs"/>
              </a:rPr>
              <a:t> </a:t>
            </a:r>
            <a:r>
              <a:rPr lang="en-US" sz="2800" b="1" dirty="0">
                <a:ea typeface="+mj-ea"/>
                <a:cs typeface="+mj-cs"/>
              </a:rPr>
              <a:t>your child’s life online? </a:t>
            </a:r>
          </a:p>
        </p:txBody>
      </p:sp>
      <p:pic>
        <p:nvPicPr>
          <p:cNvPr id="4" name="Picture 3">
            <a:extLst>
              <a:ext uri="{FF2B5EF4-FFF2-40B4-BE49-F238E27FC236}">
                <a16:creationId xmlns:a16="http://schemas.microsoft.com/office/drawing/2014/main" id="{42047D04-DAA8-653E-0304-801D895AFF3B}"/>
              </a:ext>
            </a:extLst>
          </p:cNvPr>
          <p:cNvPicPr>
            <a:picLocks noChangeAspect="1"/>
          </p:cNvPicPr>
          <p:nvPr/>
        </p:nvPicPr>
        <p:blipFill>
          <a:blip r:embed="rId3"/>
          <a:stretch>
            <a:fillRect/>
          </a:stretch>
        </p:blipFill>
        <p:spPr>
          <a:xfrm>
            <a:off x="1079889" y="2084682"/>
            <a:ext cx="10647253" cy="2069008"/>
          </a:xfrm>
          <a:prstGeom prst="rect">
            <a:avLst/>
          </a:prstGeom>
        </p:spPr>
      </p:pic>
      <p:sp>
        <p:nvSpPr>
          <p:cNvPr id="7" name="TextBox 6">
            <a:extLst>
              <a:ext uri="{FF2B5EF4-FFF2-40B4-BE49-F238E27FC236}">
                <a16:creationId xmlns:a16="http://schemas.microsoft.com/office/drawing/2014/main" id="{2131E8D3-708B-2890-C39E-F01A91AB0E31}"/>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2024</a:t>
            </a:r>
            <a:endParaRPr lang="en-GB" sz="1400"/>
          </a:p>
        </p:txBody>
      </p:sp>
      <p:sp>
        <p:nvSpPr>
          <p:cNvPr id="8" name="TextBox 7">
            <a:extLst>
              <a:ext uri="{FF2B5EF4-FFF2-40B4-BE49-F238E27FC236}">
                <a16:creationId xmlns:a16="http://schemas.microsoft.com/office/drawing/2014/main" id="{96009E79-2B50-460F-0FDF-22F96BD8CFBF}"/>
              </a:ext>
            </a:extLst>
          </p:cNvPr>
          <p:cNvSpPr txBox="1"/>
          <p:nvPr/>
        </p:nvSpPr>
        <p:spPr>
          <a:xfrm>
            <a:off x="1180730" y="4506550"/>
            <a:ext cx="10901024" cy="1569660"/>
          </a:xfrm>
          <a:prstGeom prst="rect">
            <a:avLst/>
          </a:prstGeom>
          <a:noFill/>
        </p:spPr>
        <p:txBody>
          <a:bodyPr wrap="square">
            <a:spAutoFit/>
          </a:bodyPr>
          <a:lstStyle/>
          <a:p>
            <a:r>
              <a:rPr lang="en-GB" sz="2400" b="1" dirty="0"/>
              <a:t>Almost all children (96%) aged 3 – 17 went online in 2023</a:t>
            </a:r>
            <a:r>
              <a:rPr lang="en-GB" sz="2400" dirty="0"/>
              <a:t>, highlighting the centrality of the internet in their lives:</a:t>
            </a:r>
          </a:p>
          <a:p>
            <a:pPr marL="1200150" lvl="2" indent="-285750">
              <a:buFont typeface="Arial" panose="020B0604020202020204" pitchFamily="34" charset="0"/>
              <a:buChar char="•"/>
            </a:pPr>
            <a:r>
              <a:rPr lang="en-GB" sz="2400" dirty="0"/>
              <a:t>Younger children commonly use </a:t>
            </a:r>
            <a:r>
              <a:rPr lang="en-GB" sz="2400" b="1" dirty="0"/>
              <a:t>tablets</a:t>
            </a:r>
            <a:r>
              <a:rPr lang="en-GB" sz="2400" dirty="0"/>
              <a:t> to go online</a:t>
            </a:r>
          </a:p>
          <a:p>
            <a:pPr marL="1200150" lvl="2" indent="-285750">
              <a:buFont typeface="Arial" panose="020B0604020202020204" pitchFamily="34" charset="0"/>
              <a:buChar char="•"/>
            </a:pPr>
            <a:r>
              <a:rPr lang="en-GB" sz="2400" dirty="0"/>
              <a:t>Older children are more likely to use </a:t>
            </a:r>
            <a:r>
              <a:rPr lang="en-GB" sz="2400" b="1" dirty="0"/>
              <a:t>mobile phones</a:t>
            </a:r>
          </a:p>
        </p:txBody>
      </p:sp>
      <p:pic>
        <p:nvPicPr>
          <p:cNvPr id="6" name="Picture 6" descr="Free speech bubble talking chat illustration">
            <a:extLst>
              <a:ext uri="{FF2B5EF4-FFF2-40B4-BE49-F238E27FC236}">
                <a16:creationId xmlns:a16="http://schemas.microsoft.com/office/drawing/2014/main" id="{F71BF249-634D-8146-9821-99A4DD91BC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982" y="294326"/>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2" name="Picture 1" descr="Free did you know speech balloon message illustration">
            <a:extLst>
              <a:ext uri="{FF2B5EF4-FFF2-40B4-BE49-F238E27FC236}">
                <a16:creationId xmlns:a16="http://schemas.microsoft.com/office/drawing/2014/main" id="{F2D2B29A-2F55-2660-EB53-A0F67EB838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247984">
            <a:off x="9138942" y="4758470"/>
            <a:ext cx="1635271" cy="1635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65595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B149C8B-3C34-B12E-4788-18606232CA0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3" name="Rectangle 2">
            <a:extLst>
              <a:ext uri="{FF2B5EF4-FFF2-40B4-BE49-F238E27FC236}">
                <a16:creationId xmlns:a16="http://schemas.microsoft.com/office/drawing/2014/main" id="{BEADDC60-7F1D-233E-6A52-FB8EB3E59C38}"/>
              </a:ext>
            </a:extLst>
          </p:cNvPr>
          <p:cNvSpPr/>
          <p:nvPr/>
        </p:nvSpPr>
        <p:spPr>
          <a:xfrm>
            <a:off x="2105010" y="790328"/>
            <a:ext cx="8805647" cy="1732493"/>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2800" b="1" dirty="0">
                <a:ea typeface="+mj-ea"/>
                <a:cs typeface="+mj-cs"/>
              </a:rPr>
              <a:t>Does your child have their </a:t>
            </a:r>
            <a:r>
              <a:rPr lang="en-US" sz="2800" b="1" dirty="0">
                <a:solidFill>
                  <a:srgbClr val="FF0000"/>
                </a:solidFill>
                <a:ea typeface="+mj-ea"/>
                <a:cs typeface="+mj-cs"/>
              </a:rPr>
              <a:t>OWN MOBILE PHONE?</a:t>
            </a:r>
            <a:r>
              <a:rPr lang="en-US" sz="2800" b="1" dirty="0">
                <a:ea typeface="+mj-ea"/>
                <a:cs typeface="+mj-cs"/>
              </a:rPr>
              <a:t> If so, is it a</a:t>
            </a:r>
            <a:r>
              <a:rPr lang="en-US" sz="2800" b="1" dirty="0">
                <a:solidFill>
                  <a:srgbClr val="FF0000"/>
                </a:solidFill>
                <a:ea typeface="+mj-ea"/>
                <a:cs typeface="+mj-cs"/>
              </a:rPr>
              <a:t> SMART PHONE?</a:t>
            </a:r>
            <a:endParaRPr lang="en-US" sz="2800" b="1" dirty="0">
              <a:ea typeface="+mj-ea"/>
              <a:cs typeface="+mj-cs"/>
            </a:endParaRPr>
          </a:p>
          <a:p>
            <a:pPr>
              <a:lnSpc>
                <a:spcPct val="90000"/>
              </a:lnSpc>
              <a:spcBef>
                <a:spcPct val="0"/>
              </a:spcBef>
              <a:spcAft>
                <a:spcPts val="600"/>
              </a:spcAft>
            </a:pPr>
            <a:endParaRPr lang="en-US" sz="2800" b="1" dirty="0">
              <a:solidFill>
                <a:srgbClr val="FF0000"/>
              </a:solidFill>
              <a:ea typeface="+mj-ea"/>
              <a:cs typeface="+mj-cs"/>
            </a:endParaRPr>
          </a:p>
          <a:p>
            <a:pPr>
              <a:lnSpc>
                <a:spcPct val="90000"/>
              </a:lnSpc>
              <a:spcBef>
                <a:spcPct val="0"/>
              </a:spcBef>
              <a:spcAft>
                <a:spcPts val="600"/>
              </a:spcAft>
            </a:pPr>
            <a:r>
              <a:rPr lang="en-US" sz="2800" b="1" dirty="0">
                <a:ea typeface="+mj-ea"/>
                <a:cs typeface="+mj-cs"/>
              </a:rPr>
              <a:t>                            What </a:t>
            </a:r>
            <a:r>
              <a:rPr lang="en-US" sz="2800" b="1" dirty="0">
                <a:solidFill>
                  <a:srgbClr val="FF0000"/>
                </a:solidFill>
                <a:ea typeface="+mj-ea"/>
                <a:cs typeface="+mj-cs"/>
              </a:rPr>
              <a:t>AGE</a:t>
            </a:r>
            <a:r>
              <a:rPr lang="en-US" sz="2800" b="1" dirty="0">
                <a:ea typeface="+mj-ea"/>
                <a:cs typeface="+mj-cs"/>
              </a:rPr>
              <a:t> do you think is appropriate? </a:t>
            </a:r>
            <a:endParaRPr lang="en-US" sz="2800" b="1" dirty="0">
              <a:solidFill>
                <a:srgbClr val="FF0000"/>
              </a:solidFill>
              <a:ea typeface="+mj-ea"/>
              <a:cs typeface="+mj-cs"/>
            </a:endParaRPr>
          </a:p>
        </p:txBody>
      </p:sp>
      <p:sp>
        <p:nvSpPr>
          <p:cNvPr id="7" name="TextBox 6">
            <a:extLst>
              <a:ext uri="{FF2B5EF4-FFF2-40B4-BE49-F238E27FC236}">
                <a16:creationId xmlns:a16="http://schemas.microsoft.com/office/drawing/2014/main" id="{2131E8D3-708B-2890-C39E-F01A91AB0E31}"/>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2024</a:t>
            </a:r>
            <a:endParaRPr lang="en-GB" sz="1400"/>
          </a:p>
        </p:txBody>
      </p:sp>
      <p:pic>
        <p:nvPicPr>
          <p:cNvPr id="6" name="Picture 5">
            <a:extLst>
              <a:ext uri="{FF2B5EF4-FFF2-40B4-BE49-F238E27FC236}">
                <a16:creationId xmlns:a16="http://schemas.microsoft.com/office/drawing/2014/main" id="{416E5365-0227-669E-5404-4FB90C988169}"/>
              </a:ext>
            </a:extLst>
          </p:cNvPr>
          <p:cNvPicPr>
            <a:picLocks noChangeAspect="1"/>
          </p:cNvPicPr>
          <p:nvPr/>
        </p:nvPicPr>
        <p:blipFill>
          <a:blip r:embed="rId3"/>
          <a:stretch>
            <a:fillRect/>
          </a:stretch>
        </p:blipFill>
        <p:spPr>
          <a:xfrm>
            <a:off x="562595" y="3321363"/>
            <a:ext cx="10953451" cy="2274948"/>
          </a:xfrm>
          <a:prstGeom prst="rect">
            <a:avLst/>
          </a:prstGeom>
        </p:spPr>
      </p:pic>
      <p:pic>
        <p:nvPicPr>
          <p:cNvPr id="5" name="Picture 6" descr="Free speech bubble talking chat illustration">
            <a:extLst>
              <a:ext uri="{FF2B5EF4-FFF2-40B4-BE49-F238E27FC236}">
                <a16:creationId xmlns:a16="http://schemas.microsoft.com/office/drawing/2014/main" id="{76413530-52E8-1C8E-9FEB-1E2BA338EC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595" y="483267"/>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8" name="Picture 6" descr="Free speech bubble talking chat illustration">
            <a:extLst>
              <a:ext uri="{FF2B5EF4-FFF2-40B4-BE49-F238E27FC236}">
                <a16:creationId xmlns:a16="http://schemas.microsoft.com/office/drawing/2014/main" id="{CA379C88-554A-0E21-2460-67DD3324FC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9764" y="1685957"/>
            <a:ext cx="1277383" cy="1277383"/>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58056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2515ED7-4E88-34FA-0A8A-3511AC27D84E}"/>
              </a:ext>
            </a:extLst>
          </p:cNvPr>
          <p:cNvSpPr txBox="1"/>
          <p:nvPr/>
        </p:nvSpPr>
        <p:spPr>
          <a:xfrm>
            <a:off x="7442187" y="4262798"/>
            <a:ext cx="3719639" cy="1600438"/>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285750" indent="-285750">
              <a:buFont typeface="Arial" panose="020B0604020202020204" pitchFamily="34" charset="0"/>
              <a:buChar char="•"/>
            </a:pPr>
            <a:r>
              <a:rPr lang="en-GB" sz="2000" dirty="0"/>
              <a:t>No internet access</a:t>
            </a:r>
          </a:p>
          <a:p>
            <a:pPr marL="285750" indent="-285750">
              <a:buFont typeface="Arial" panose="020B0604020202020204" pitchFamily="34" charset="0"/>
              <a:buChar char="•"/>
            </a:pPr>
            <a:r>
              <a:rPr lang="en-GB" sz="2000" dirty="0"/>
              <a:t>Some games</a:t>
            </a:r>
          </a:p>
          <a:p>
            <a:pPr marL="285750" indent="-285750">
              <a:buFont typeface="Arial" panose="020B0604020202020204" pitchFamily="34" charset="0"/>
              <a:buChar char="•"/>
            </a:pPr>
            <a:r>
              <a:rPr lang="en-GB" sz="2000" dirty="0"/>
              <a:t>Anytime phone calls and texts</a:t>
            </a:r>
          </a:p>
          <a:p>
            <a:pPr marL="285750" indent="-285750">
              <a:buFont typeface="Arial" panose="020B0604020202020204" pitchFamily="34" charset="0"/>
              <a:buChar char="•"/>
            </a:pPr>
            <a:r>
              <a:rPr lang="en-GB" sz="2000" dirty="0"/>
              <a:t>Limited parental controls</a:t>
            </a:r>
          </a:p>
          <a:p>
            <a:pPr marL="285750" indent="-285750">
              <a:buFont typeface="Arial" panose="020B0604020202020204" pitchFamily="34" charset="0"/>
              <a:buChar char="•"/>
            </a:pPr>
            <a:endParaRPr lang="en-GB" dirty="0"/>
          </a:p>
        </p:txBody>
      </p:sp>
      <p:cxnSp>
        <p:nvCxnSpPr>
          <p:cNvPr id="6" name="Straight Connector 5">
            <a:extLst>
              <a:ext uri="{FF2B5EF4-FFF2-40B4-BE49-F238E27FC236}">
                <a16:creationId xmlns:a16="http://schemas.microsoft.com/office/drawing/2014/main" id="{173CE6B9-1DA0-2196-B205-4F4BA0B7795D}"/>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3" name="Rectangle 2">
            <a:extLst>
              <a:ext uri="{FF2B5EF4-FFF2-40B4-BE49-F238E27FC236}">
                <a16:creationId xmlns:a16="http://schemas.microsoft.com/office/drawing/2014/main" id="{BEADDC60-7F1D-233E-6A52-FB8EB3E59C38}"/>
              </a:ext>
            </a:extLst>
          </p:cNvPr>
          <p:cNvSpPr/>
          <p:nvPr/>
        </p:nvSpPr>
        <p:spPr>
          <a:xfrm>
            <a:off x="2110400" y="720267"/>
            <a:ext cx="7479323" cy="520026"/>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800" b="1" dirty="0">
                <a:solidFill>
                  <a:srgbClr val="FF0000"/>
                </a:solidFill>
                <a:ea typeface="+mj-ea"/>
                <a:cs typeface="+mj-cs"/>
              </a:rPr>
              <a:t>SMARTPHONE </a:t>
            </a:r>
            <a:r>
              <a:rPr lang="en-US" sz="2800" b="1" dirty="0">
                <a:ea typeface="+mj-ea"/>
                <a:cs typeface="+mj-cs"/>
              </a:rPr>
              <a:t>or </a:t>
            </a:r>
            <a:r>
              <a:rPr lang="en-US" sz="2800" b="1" dirty="0">
                <a:solidFill>
                  <a:srgbClr val="FF0000"/>
                </a:solidFill>
                <a:ea typeface="+mj-ea"/>
                <a:cs typeface="+mj-cs"/>
              </a:rPr>
              <a:t>‘NON’-SMART / BRICK </a:t>
            </a:r>
            <a:r>
              <a:rPr lang="en-US" sz="2800" b="1" dirty="0">
                <a:ea typeface="+mj-ea"/>
                <a:cs typeface="+mj-cs"/>
              </a:rPr>
              <a:t>phone?</a:t>
            </a:r>
          </a:p>
        </p:txBody>
      </p:sp>
      <p:pic>
        <p:nvPicPr>
          <p:cNvPr id="4" name="Picture 2" descr="Free slider cellphone cellular illustration">
            <a:extLst>
              <a:ext uri="{FF2B5EF4-FFF2-40B4-BE49-F238E27FC236}">
                <a16:creationId xmlns:a16="http://schemas.microsoft.com/office/drawing/2014/main" id="{B147E541-7A38-C21D-481C-2126FEFBA2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93661">
            <a:off x="5093197" y="4573028"/>
            <a:ext cx="3512760" cy="206374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D2904D4-8C72-AC90-EE71-C4A3B230CAE2}"/>
              </a:ext>
            </a:extLst>
          </p:cNvPr>
          <p:cNvSpPr txBox="1"/>
          <p:nvPr/>
        </p:nvSpPr>
        <p:spPr>
          <a:xfrm>
            <a:off x="494140" y="2321004"/>
            <a:ext cx="3479744" cy="221599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buFont typeface="Arial" panose="020B0604020202020204" pitchFamily="34" charset="0"/>
              <a:buChar char="•"/>
            </a:pPr>
            <a:r>
              <a:rPr lang="en-GB" sz="2000" dirty="0"/>
              <a:t>Internet access</a:t>
            </a:r>
          </a:p>
          <a:p>
            <a:pPr marL="285750" indent="-285750">
              <a:buFont typeface="Arial" panose="020B0604020202020204" pitchFamily="34" charset="0"/>
              <a:buChar char="•"/>
            </a:pPr>
            <a:r>
              <a:rPr lang="en-GB" sz="2000" dirty="0"/>
              <a:t>Social media, apps and games</a:t>
            </a:r>
          </a:p>
          <a:p>
            <a:pPr marL="285750" indent="-285750">
              <a:buFont typeface="Arial" panose="020B0604020202020204" pitchFamily="34" charset="0"/>
              <a:buChar char="•"/>
            </a:pPr>
            <a:r>
              <a:rPr lang="en-GB" sz="2000" dirty="0"/>
              <a:t>Notifications </a:t>
            </a:r>
          </a:p>
          <a:p>
            <a:pPr marL="285750" indent="-285750">
              <a:buFont typeface="Arial" panose="020B0604020202020204" pitchFamily="34" charset="0"/>
              <a:buChar char="•"/>
            </a:pPr>
            <a:r>
              <a:rPr lang="en-GB" sz="2000" dirty="0"/>
              <a:t>Anytime connection</a:t>
            </a:r>
          </a:p>
          <a:p>
            <a:pPr marL="285750" indent="-285750">
              <a:buFont typeface="Arial" panose="020B0604020202020204" pitchFamily="34" charset="0"/>
              <a:buChar char="•"/>
            </a:pPr>
            <a:r>
              <a:rPr lang="en-GB" sz="2000" dirty="0"/>
              <a:t>Parental controls</a:t>
            </a:r>
          </a:p>
          <a:p>
            <a:pPr marL="285750" indent="-285750">
              <a:buFont typeface="Arial" panose="020B0604020202020204" pitchFamily="34" charset="0"/>
              <a:buChar char="•"/>
            </a:pPr>
            <a:endParaRPr lang="en-GB" dirty="0"/>
          </a:p>
        </p:txBody>
      </p:sp>
      <p:sp>
        <p:nvSpPr>
          <p:cNvPr id="9" name="Rectangle: Rounded Corners 8">
            <a:extLst>
              <a:ext uri="{FF2B5EF4-FFF2-40B4-BE49-F238E27FC236}">
                <a16:creationId xmlns:a16="http://schemas.microsoft.com/office/drawing/2014/main" id="{62D6BECF-588D-A2B5-3F72-2F5BA048FCC4}"/>
              </a:ext>
            </a:extLst>
          </p:cNvPr>
          <p:cNvSpPr/>
          <p:nvPr/>
        </p:nvSpPr>
        <p:spPr>
          <a:xfrm>
            <a:off x="6096000" y="1654056"/>
            <a:ext cx="5240952" cy="1685523"/>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a:solidFill>
                  <a:schemeClr val="tx1"/>
                </a:solidFill>
                <a:effectLst/>
                <a:latin typeface="Arial" panose="020B0604020202020204" pitchFamily="34" charset="0"/>
                <a:ea typeface="Arial" panose="020B0604020202020204" pitchFamily="34" charset="0"/>
              </a:rPr>
              <a:t>REMEMBER IT’S </a:t>
            </a:r>
            <a:r>
              <a:rPr lang="en-US" sz="2400" b="1" u="sng" dirty="0">
                <a:solidFill>
                  <a:schemeClr val="tx1"/>
                </a:solidFill>
                <a:effectLst/>
                <a:latin typeface="Arial" panose="020B0604020202020204" pitchFamily="34" charset="0"/>
                <a:ea typeface="Arial" panose="020B0604020202020204" pitchFamily="34" charset="0"/>
              </a:rPr>
              <a:t>YOUR CHOICE </a:t>
            </a:r>
          </a:p>
          <a:p>
            <a:pPr algn="ctr"/>
            <a:r>
              <a:rPr lang="en-US" dirty="0">
                <a:solidFill>
                  <a:schemeClr val="tx1"/>
                </a:solidFill>
                <a:latin typeface="Arial" panose="020B0604020202020204" pitchFamily="34" charset="0"/>
                <a:ea typeface="Arial" panose="020B0604020202020204" pitchFamily="34" charset="0"/>
              </a:rPr>
              <a:t>E</a:t>
            </a:r>
            <a:r>
              <a:rPr lang="en-US" sz="1800" dirty="0">
                <a:solidFill>
                  <a:schemeClr val="tx1"/>
                </a:solidFill>
                <a:effectLst/>
                <a:latin typeface="Arial" panose="020B0604020202020204" pitchFamily="34" charset="0"/>
                <a:ea typeface="Arial" panose="020B0604020202020204" pitchFamily="34" charset="0"/>
              </a:rPr>
              <a:t>very child and situation is unique,</a:t>
            </a:r>
          </a:p>
          <a:p>
            <a:pPr algn="ctr"/>
            <a:r>
              <a:rPr lang="en-US" sz="1800" dirty="0">
                <a:solidFill>
                  <a:schemeClr val="tx1"/>
                </a:solidFill>
                <a:effectLst/>
                <a:latin typeface="Arial" panose="020B0604020202020204" pitchFamily="34" charset="0"/>
                <a:ea typeface="Arial" panose="020B0604020202020204" pitchFamily="34" charset="0"/>
              </a:rPr>
              <a:t> and you are  best placed to know their needs</a:t>
            </a:r>
            <a:endParaRPr lang="en-GB" dirty="0">
              <a:solidFill>
                <a:schemeClr val="tx1"/>
              </a:solidFill>
            </a:endParaRPr>
          </a:p>
        </p:txBody>
      </p:sp>
      <p:pic>
        <p:nvPicPr>
          <p:cNvPr id="7" name="Picture 6" descr="Free speech bubble talking chat illustration">
            <a:extLst>
              <a:ext uri="{FF2B5EF4-FFF2-40B4-BE49-F238E27FC236}">
                <a16:creationId xmlns:a16="http://schemas.microsoft.com/office/drawing/2014/main" id="{30CC348C-0E83-BA8B-FF5C-593A902799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40" y="305981"/>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028" name="Picture 4" descr="Free iphone cellphone smartphone illustration">
            <a:extLst>
              <a:ext uri="{FF2B5EF4-FFF2-40B4-BE49-F238E27FC236}">
                <a16:creationId xmlns:a16="http://schemas.microsoft.com/office/drawing/2014/main" id="{B4AE6AA4-9B1F-1F8E-BEE7-1A6A83D9D2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1141" y="2597194"/>
            <a:ext cx="2817465" cy="2875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4131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84E423D-95F1-EBFE-8062-F700F2827D6B}"/>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131E8D3-708B-2890-C39E-F01A91AB0E31}"/>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2024</a:t>
            </a:r>
            <a:endParaRPr lang="en-GB" sz="1400"/>
          </a:p>
        </p:txBody>
      </p:sp>
      <p:pic>
        <p:nvPicPr>
          <p:cNvPr id="4" name="Picture 3">
            <a:extLst>
              <a:ext uri="{FF2B5EF4-FFF2-40B4-BE49-F238E27FC236}">
                <a16:creationId xmlns:a16="http://schemas.microsoft.com/office/drawing/2014/main" id="{E9E5199A-D8A6-6C1E-D1B4-3385BF7CB20B}"/>
              </a:ext>
            </a:extLst>
          </p:cNvPr>
          <p:cNvPicPr>
            <a:picLocks noChangeAspect="1"/>
          </p:cNvPicPr>
          <p:nvPr/>
        </p:nvPicPr>
        <p:blipFill rotWithShape="1">
          <a:blip r:embed="rId3"/>
          <a:srcRect r="10807"/>
          <a:stretch/>
        </p:blipFill>
        <p:spPr>
          <a:xfrm>
            <a:off x="1102516" y="425206"/>
            <a:ext cx="8932632" cy="4546660"/>
          </a:xfrm>
          <a:prstGeom prst="rect">
            <a:avLst/>
          </a:prstGeom>
        </p:spPr>
      </p:pic>
      <p:sp>
        <p:nvSpPr>
          <p:cNvPr id="3" name="TextBox 2">
            <a:extLst>
              <a:ext uri="{FF2B5EF4-FFF2-40B4-BE49-F238E27FC236}">
                <a16:creationId xmlns:a16="http://schemas.microsoft.com/office/drawing/2014/main" id="{8E73B482-2AEE-2249-EE09-5B388C8880F2}"/>
              </a:ext>
            </a:extLst>
          </p:cNvPr>
          <p:cNvSpPr txBox="1"/>
          <p:nvPr/>
        </p:nvSpPr>
        <p:spPr>
          <a:xfrm>
            <a:off x="1031495" y="5161223"/>
            <a:ext cx="10485617" cy="707886"/>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342900" indent="-342900">
              <a:buFont typeface="Arial" panose="020B0604020202020204" pitchFamily="34" charset="0"/>
              <a:buChar char="•"/>
            </a:pPr>
            <a:r>
              <a:rPr lang="en-GB" sz="2000" b="1" dirty="0">
                <a:solidFill>
                  <a:schemeClr val="tx1"/>
                </a:solidFill>
              </a:rPr>
              <a:t>By age 11, nine in ten children own their own mobile phone</a:t>
            </a:r>
            <a:r>
              <a:rPr lang="en-GB" sz="2000" dirty="0">
                <a:solidFill>
                  <a:schemeClr val="tx1"/>
                </a:solidFill>
              </a:rPr>
              <a:t>, </a:t>
            </a:r>
            <a:r>
              <a:rPr lang="en-GB" sz="2000" dirty="0"/>
              <a:t>distinct from using a family device</a:t>
            </a:r>
          </a:p>
          <a:p>
            <a:pPr marL="342900" indent="-342900">
              <a:buFont typeface="Arial" panose="020B0604020202020204" pitchFamily="34" charset="0"/>
              <a:buChar char="•"/>
            </a:pPr>
            <a:r>
              <a:rPr lang="en-GB" sz="2000" dirty="0"/>
              <a:t>This correlates with </a:t>
            </a:r>
            <a:r>
              <a:rPr lang="en-GB" sz="2000" b="1" dirty="0"/>
              <a:t>transition from primary to secondary school</a:t>
            </a:r>
            <a:r>
              <a:rPr lang="en-GB" sz="2000" dirty="0"/>
              <a:t>. </a:t>
            </a:r>
            <a:endParaRPr lang="en-GB" sz="2000" b="1" dirty="0"/>
          </a:p>
        </p:txBody>
      </p:sp>
      <p:pic>
        <p:nvPicPr>
          <p:cNvPr id="2050" name="Picture 2" descr="Free did you know speech balloon message illustration">
            <a:extLst>
              <a:ext uri="{FF2B5EF4-FFF2-40B4-BE49-F238E27FC236}">
                <a16:creationId xmlns:a16="http://schemas.microsoft.com/office/drawing/2014/main" id="{B1486B10-CDEA-7E5F-F2BD-A3D34B296B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5188" y="0"/>
            <a:ext cx="2716566" cy="2716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00069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7B7CEFD4-B532-7A58-0DCD-ACDC859DC665}"/>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B8D4DC7-73B7-4BA4-8DE4-3AB10B65D7AE}"/>
              </a:ext>
            </a:extLst>
          </p:cNvPr>
          <p:cNvSpPr/>
          <p:nvPr/>
        </p:nvSpPr>
        <p:spPr>
          <a:xfrm>
            <a:off x="8208355" y="294326"/>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pic>
        <p:nvPicPr>
          <p:cNvPr id="6" name="Picture 5">
            <a:extLst>
              <a:ext uri="{FF2B5EF4-FFF2-40B4-BE49-F238E27FC236}">
                <a16:creationId xmlns:a16="http://schemas.microsoft.com/office/drawing/2014/main" id="{EBC33A8A-F7E3-877A-F110-F08055E099C8}"/>
              </a:ext>
            </a:extLst>
          </p:cNvPr>
          <p:cNvPicPr>
            <a:picLocks noChangeAspect="1"/>
          </p:cNvPicPr>
          <p:nvPr/>
        </p:nvPicPr>
        <p:blipFill rotWithShape="1">
          <a:blip r:embed="rId3"/>
          <a:srcRect b="-1278"/>
          <a:stretch/>
        </p:blipFill>
        <p:spPr>
          <a:xfrm>
            <a:off x="5581650" y="292322"/>
            <a:ext cx="6261904" cy="6132332"/>
          </a:xfrm>
          <a:prstGeom prst="rect">
            <a:avLst/>
          </a:prstGeom>
          <a:ln>
            <a:noFill/>
          </a:ln>
          <a:effectLst>
            <a:outerShdw blurRad="292100" dist="139700" dir="2700000" algn="tl" rotWithShape="0">
              <a:srgbClr val="333333">
                <a:alpha val="65000"/>
              </a:srgbClr>
            </a:outerShdw>
          </a:effectLst>
        </p:spPr>
      </p:pic>
      <p:sp>
        <p:nvSpPr>
          <p:cNvPr id="8" name="Rectangle 1">
            <a:extLst>
              <a:ext uri="{FF2B5EF4-FFF2-40B4-BE49-F238E27FC236}">
                <a16:creationId xmlns:a16="http://schemas.microsoft.com/office/drawing/2014/main" id="{92F10CD4-0EBE-6451-85EF-9C350880E17D}"/>
              </a:ext>
            </a:extLst>
          </p:cNvPr>
          <p:cNvSpPr>
            <a:spLocks noChangeArrowheads="1"/>
          </p:cNvSpPr>
          <p:nvPr/>
        </p:nvSpPr>
        <p:spPr bwMode="auto">
          <a:xfrm>
            <a:off x="998508" y="2414444"/>
            <a:ext cx="3789624" cy="32624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0F1419"/>
                </a:solidFill>
                <a:effectLst/>
                <a:latin typeface="+mn-lt"/>
              </a:rPr>
              <a:t>To help you </a:t>
            </a:r>
            <a:r>
              <a:rPr lang="en-US" altLang="en-US" sz="2800" dirty="0">
                <a:solidFill>
                  <a:srgbClr val="0F1419"/>
                </a:solidFill>
                <a:latin typeface="+mn-lt"/>
              </a:rPr>
              <a:t>with </a:t>
            </a:r>
            <a:r>
              <a:rPr kumimoji="0" lang="en-US" altLang="en-US" sz="2800" b="0" i="0" u="none" strike="noStrike" cap="none" normalizeH="0" baseline="0" dirty="0">
                <a:ln>
                  <a:noFill/>
                </a:ln>
                <a:solidFill>
                  <a:srgbClr val="0F1419"/>
                </a:solidFill>
                <a:effectLst/>
                <a:latin typeface="+mn-lt"/>
              </a:rPr>
              <a:t>the transition of pupils from primary to secondary, why not download our </a:t>
            </a:r>
            <a:r>
              <a:rPr kumimoji="0" lang="en-US" altLang="en-US" sz="2800" b="1" i="0" u="none" strike="noStrike" cap="none" normalizeH="0" baseline="0" dirty="0">
                <a:ln>
                  <a:noFill/>
                </a:ln>
                <a:solidFill>
                  <a:srgbClr val="0F1419"/>
                </a:solidFill>
                <a:effectLst/>
                <a:latin typeface="+mn-lt"/>
              </a:rPr>
              <a:t>FREE </a:t>
            </a:r>
            <a:r>
              <a:rPr kumimoji="0" lang="en-US" altLang="en-US" sz="2800" b="1" i="0" u="none" strike="noStrike" cap="none" normalizeH="0" baseline="0" dirty="0">
                <a:ln>
                  <a:noFill/>
                </a:ln>
                <a:solidFill>
                  <a:srgbClr val="0F1419"/>
                </a:solidFill>
                <a:effectLst/>
                <a:latin typeface="+mn-lt"/>
                <a:hlinkClick r:id="rId4"/>
              </a:rPr>
              <a:t>Leaflet for parents</a:t>
            </a:r>
            <a:r>
              <a:rPr kumimoji="0" lang="en-US" altLang="en-US" sz="2800" b="1" i="0" u="none" strike="noStrike" cap="none" normalizeH="0" baseline="0" dirty="0">
                <a:ln>
                  <a:noFill/>
                </a:ln>
                <a:solidFill>
                  <a:srgbClr val="0F1419"/>
                </a:solidFill>
                <a:effectLst/>
                <a:latin typeface="+mn-lt"/>
              </a:rPr>
              <a:t>:</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dirty="0">
                <a:solidFill>
                  <a:srgbClr val="C00000"/>
                </a:solidFill>
                <a:ea typeface="Aptos" panose="020B0004020202020204" pitchFamily="34" charset="0"/>
              </a:rPr>
              <a:t>u</a:t>
            </a:r>
            <a:r>
              <a:rPr lang="en-GB" sz="1800" dirty="0">
                <a:solidFill>
                  <a:srgbClr val="C00000"/>
                </a:solidFill>
                <a:effectLst/>
                <a:latin typeface="Arial" panose="020B0604020202020204" pitchFamily="34" charset="0"/>
                <a:ea typeface="Aptos" panose="020B0004020202020204" pitchFamily="34" charset="0"/>
              </a:rPr>
              <a:t>nderstanding </a:t>
            </a:r>
            <a:r>
              <a:rPr lang="en-GB" sz="1800" b="1" dirty="0">
                <a:solidFill>
                  <a:srgbClr val="C00000"/>
                </a:solidFill>
                <a:effectLst/>
                <a:latin typeface="Arial" panose="020B0604020202020204" pitchFamily="34" charset="0"/>
                <a:ea typeface="Aptos" panose="020B0004020202020204" pitchFamily="34" charset="0"/>
              </a:rPr>
              <a:t>risk</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sz="1800" dirty="0">
                <a:solidFill>
                  <a:srgbClr val="C00000"/>
                </a:solidFill>
                <a:effectLst/>
                <a:latin typeface="Arial" panose="020B0604020202020204" pitchFamily="34" charset="0"/>
                <a:ea typeface="Aptos" panose="020B0004020202020204" pitchFamily="34" charset="0"/>
              </a:rPr>
              <a:t>using </a:t>
            </a:r>
            <a:r>
              <a:rPr lang="en-GB" sz="1800" b="1" dirty="0">
                <a:solidFill>
                  <a:srgbClr val="C00000"/>
                </a:solidFill>
                <a:effectLst/>
                <a:latin typeface="Arial" panose="020B0604020202020204" pitchFamily="34" charset="0"/>
                <a:ea typeface="Aptos" panose="020B0004020202020204" pitchFamily="34" charset="0"/>
              </a:rPr>
              <a:t>tech for good</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sz="1800" b="1" dirty="0">
                <a:solidFill>
                  <a:srgbClr val="C00000"/>
                </a:solidFill>
                <a:effectLst/>
                <a:latin typeface="Arial" panose="020B0604020202020204" pitchFamily="34" charset="0"/>
                <a:ea typeface="Aptos" panose="020B0004020202020204" pitchFamily="34" charset="0"/>
              </a:rPr>
              <a:t>healthy habits </a:t>
            </a:r>
            <a:r>
              <a:rPr lang="en-GB" sz="1800" dirty="0">
                <a:solidFill>
                  <a:srgbClr val="C00000"/>
                </a:solidFill>
                <a:effectLst/>
                <a:latin typeface="Arial" panose="020B0604020202020204" pitchFamily="34" charset="0"/>
                <a:ea typeface="Aptos" panose="020B0004020202020204" pitchFamily="34" charset="0"/>
              </a:rPr>
              <a:t>and tips</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sz="1800" b="1" dirty="0">
                <a:solidFill>
                  <a:srgbClr val="C00000"/>
                </a:solidFill>
                <a:effectLst/>
                <a:latin typeface="Arial" panose="020B0604020202020204" pitchFamily="34" charset="0"/>
                <a:ea typeface="Aptos" panose="020B0004020202020204" pitchFamily="34" charset="0"/>
              </a:rPr>
              <a:t>when best </a:t>
            </a:r>
            <a:r>
              <a:rPr lang="en-GB" sz="1800" dirty="0">
                <a:solidFill>
                  <a:srgbClr val="C00000"/>
                </a:solidFill>
                <a:effectLst/>
                <a:latin typeface="Arial" panose="020B0604020202020204" pitchFamily="34" charset="0"/>
                <a:ea typeface="Aptos" panose="020B0004020202020204" pitchFamily="34" charset="0"/>
              </a:rPr>
              <a:t>to get a phone </a:t>
            </a:r>
            <a:endParaRPr kumimoji="0" lang="en-US" altLang="en-US" sz="2800" b="1" i="0" u="none" strike="noStrike" cap="none" normalizeH="0" baseline="0" dirty="0">
              <a:ln>
                <a:noFill/>
              </a:ln>
              <a:solidFill>
                <a:srgbClr val="C00000"/>
              </a:solidFill>
              <a:effectLst/>
              <a:latin typeface="+mn-lt"/>
            </a:endParaRPr>
          </a:p>
        </p:txBody>
      </p:sp>
      <p:sp>
        <p:nvSpPr>
          <p:cNvPr id="9" name="AutoShape 2" descr="🔗">
            <a:extLst>
              <a:ext uri="{FF2B5EF4-FFF2-40B4-BE49-F238E27FC236}">
                <a16:creationId xmlns:a16="http://schemas.microsoft.com/office/drawing/2014/main" id="{D1021AB6-7B12-7512-73B4-BF4F1D9F2B12}"/>
              </a:ext>
            </a:extLst>
          </p:cNvPr>
          <p:cNvSpPr>
            <a:spLocks noChangeAspect="1" noChangeArrowheads="1"/>
          </p:cNvSpPr>
          <p:nvPr/>
        </p:nvSpPr>
        <p:spPr bwMode="auto">
          <a:xfrm flipV="1">
            <a:off x="9501768" y="2332036"/>
            <a:ext cx="3721784" cy="61304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descr="Free dialog tip advice illustration">
            <a:extLst>
              <a:ext uri="{FF2B5EF4-FFF2-40B4-BE49-F238E27FC236}">
                <a16:creationId xmlns:a16="http://schemas.microsoft.com/office/drawing/2014/main" id="{0F0FAB85-DD05-4290-EE5E-DB0FE00850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943" y="180370"/>
            <a:ext cx="2580903" cy="1834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99012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19595CFB-EB2B-5FF0-2A5B-A03622D67A2D}"/>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Parental Supervision on Children's Device Usage and Gaming – Azadeh  Forghani, PhD">
            <a:extLst>
              <a:ext uri="{FF2B5EF4-FFF2-40B4-BE49-F238E27FC236}">
                <a16:creationId xmlns:a16="http://schemas.microsoft.com/office/drawing/2014/main" id="{079DD367-970D-F264-8FF5-DED8CF8AC36A}"/>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
            <a:ext cx="12192000" cy="68503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FCA01B6-E455-528E-5324-61FD84C53325}"/>
              </a:ext>
            </a:extLst>
          </p:cNvPr>
          <p:cNvSpPr txBox="1"/>
          <p:nvPr/>
        </p:nvSpPr>
        <p:spPr>
          <a:xfrm>
            <a:off x="2596854" y="2447140"/>
            <a:ext cx="6815412" cy="15696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GB" sz="4800" b="1"/>
              <a:t>SUPERVISION AND PARENTAL CONTROLS</a:t>
            </a:r>
            <a:endParaRPr lang="en-GB" sz="4000"/>
          </a:p>
        </p:txBody>
      </p:sp>
      <p:pic>
        <p:nvPicPr>
          <p:cNvPr id="3" name="Picture 2" descr="A red rectangular sign with white text and heart&#10;&#10;Description automatically generated">
            <a:extLst>
              <a:ext uri="{FF2B5EF4-FFF2-40B4-BE49-F238E27FC236}">
                <a16:creationId xmlns:a16="http://schemas.microsoft.com/office/drawing/2014/main" id="{E8A5146F-B173-FD2C-6763-6502F53917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710" y="5832090"/>
            <a:ext cx="1290918" cy="923613"/>
          </a:xfrm>
          <a:prstGeom prst="rect">
            <a:avLst/>
          </a:prstGeom>
        </p:spPr>
      </p:pic>
    </p:spTree>
    <p:extLst>
      <p:ext uri="{BB962C8B-B14F-4D97-AF65-F5344CB8AC3E}">
        <p14:creationId xmlns:p14="http://schemas.microsoft.com/office/powerpoint/2010/main" val="3868645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19936A2-9522-52FA-F137-A7E28848A496}"/>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94C1BD7-FF25-4C12-86BF-C0C40ECA0B16}"/>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2024</a:t>
            </a:r>
            <a:endParaRPr lang="en-GB" sz="1400"/>
          </a:p>
        </p:txBody>
      </p:sp>
      <p:sp>
        <p:nvSpPr>
          <p:cNvPr id="5" name="TextBox 4">
            <a:extLst>
              <a:ext uri="{FF2B5EF4-FFF2-40B4-BE49-F238E27FC236}">
                <a16:creationId xmlns:a16="http://schemas.microsoft.com/office/drawing/2014/main" id="{C42D2087-C368-F87E-262F-DD7425960597}"/>
              </a:ext>
            </a:extLst>
          </p:cNvPr>
          <p:cNvSpPr txBox="1"/>
          <p:nvPr/>
        </p:nvSpPr>
        <p:spPr>
          <a:xfrm>
            <a:off x="2056395" y="569196"/>
            <a:ext cx="8157029" cy="584775"/>
          </a:xfrm>
          <a:prstGeom prst="rect">
            <a:avLst/>
          </a:prstGeom>
          <a:noFill/>
        </p:spPr>
        <p:txBody>
          <a:bodyPr wrap="square">
            <a:spAutoFit/>
          </a:bodyPr>
          <a:lstStyle/>
          <a:p>
            <a:r>
              <a:rPr lang="en-GB" sz="3200" b="1" dirty="0"/>
              <a:t>What </a:t>
            </a:r>
            <a:r>
              <a:rPr lang="en-GB" sz="3200" b="1" dirty="0">
                <a:solidFill>
                  <a:srgbClr val="FF0000"/>
                </a:solidFill>
              </a:rPr>
              <a:t>RULES</a:t>
            </a:r>
            <a:r>
              <a:rPr lang="en-GB" sz="3200" b="1" dirty="0"/>
              <a:t> do </a:t>
            </a:r>
            <a:r>
              <a:rPr lang="en-GB" sz="3200" b="1" dirty="0">
                <a:solidFill>
                  <a:srgbClr val="FF0000"/>
                </a:solidFill>
              </a:rPr>
              <a:t>YOU SET </a:t>
            </a:r>
            <a:r>
              <a:rPr lang="en-GB" sz="3200" b="1" dirty="0"/>
              <a:t>about being online?</a:t>
            </a:r>
            <a:endParaRPr lang="en-GB" sz="3200" dirty="0"/>
          </a:p>
        </p:txBody>
      </p:sp>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8273A6B6-4C02-CCB2-A89C-F22203349811}"/>
              </a:ext>
            </a:extLst>
          </p:cNvPr>
          <p:cNvSpPr txBox="1"/>
          <p:nvPr/>
        </p:nvSpPr>
        <p:spPr>
          <a:xfrm>
            <a:off x="811354" y="2858268"/>
            <a:ext cx="10138895" cy="181588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2800" dirty="0"/>
              <a:t>While parental concerns in some areas have increased considerably, their </a:t>
            </a:r>
            <a:r>
              <a:rPr lang="en-GB" sz="2800" b="1" dirty="0"/>
              <a:t>enforcement of rules appears to be diminishing</a:t>
            </a:r>
            <a:r>
              <a:rPr lang="en-GB" sz="2800" dirty="0"/>
              <a:t>, partly because of </a:t>
            </a:r>
            <a:r>
              <a:rPr lang="en-GB" sz="2800" b="1" dirty="0">
                <a:solidFill>
                  <a:srgbClr val="C00000"/>
                </a:solidFill>
              </a:rPr>
              <a:t>resignation</a:t>
            </a:r>
            <a:r>
              <a:rPr lang="en-GB" sz="2800" dirty="0"/>
              <a:t> about their </a:t>
            </a:r>
            <a:r>
              <a:rPr lang="en-GB" sz="2800" b="1" dirty="0">
                <a:solidFill>
                  <a:srgbClr val="C00000"/>
                </a:solidFill>
              </a:rPr>
              <a:t>ability to intervene </a:t>
            </a:r>
            <a:r>
              <a:rPr lang="en-GB" sz="2800" dirty="0"/>
              <a:t>in their children’s online lives.</a:t>
            </a:r>
          </a:p>
        </p:txBody>
      </p:sp>
      <p:sp>
        <p:nvSpPr>
          <p:cNvPr id="9" name="TextBox 8">
            <a:extLst>
              <a:ext uri="{FF2B5EF4-FFF2-40B4-BE49-F238E27FC236}">
                <a16:creationId xmlns:a16="http://schemas.microsoft.com/office/drawing/2014/main" id="{06CC76B4-F493-709F-B95A-ACB0B3A67314}"/>
              </a:ext>
            </a:extLst>
          </p:cNvPr>
          <p:cNvSpPr txBox="1"/>
          <p:nvPr/>
        </p:nvSpPr>
        <p:spPr>
          <a:xfrm rot="21352133">
            <a:off x="377321" y="2201709"/>
            <a:ext cx="4797647" cy="369332"/>
          </a:xfrm>
          <a:prstGeom prst="rect">
            <a:avLst/>
          </a:prstGeom>
          <a:noFill/>
        </p:spPr>
        <p:txBody>
          <a:bodyPr wrap="square">
            <a:spAutoFit/>
          </a:bodyPr>
          <a:lstStyle/>
          <a:p>
            <a:r>
              <a:rPr lang="en-GB" b="1" dirty="0">
                <a:solidFill>
                  <a:schemeClr val="accent2"/>
                </a:solidFill>
              </a:rPr>
              <a:t>Information their child can share online (49%)</a:t>
            </a:r>
          </a:p>
        </p:txBody>
      </p:sp>
      <p:sp>
        <p:nvSpPr>
          <p:cNvPr id="11" name="TextBox 10">
            <a:extLst>
              <a:ext uri="{FF2B5EF4-FFF2-40B4-BE49-F238E27FC236}">
                <a16:creationId xmlns:a16="http://schemas.microsoft.com/office/drawing/2014/main" id="{CF69BD6C-836E-3C86-4212-AFFE2FF769C8}"/>
              </a:ext>
            </a:extLst>
          </p:cNvPr>
          <p:cNvSpPr txBox="1"/>
          <p:nvPr/>
        </p:nvSpPr>
        <p:spPr>
          <a:xfrm>
            <a:off x="1214516" y="5226609"/>
            <a:ext cx="4666286" cy="369332"/>
          </a:xfrm>
          <a:prstGeom prst="rect">
            <a:avLst/>
          </a:prstGeom>
          <a:noFill/>
        </p:spPr>
        <p:txBody>
          <a:bodyPr wrap="square">
            <a:spAutoFit/>
          </a:bodyPr>
          <a:lstStyle/>
          <a:p>
            <a:r>
              <a:rPr lang="en-GB" b="1" dirty="0">
                <a:solidFill>
                  <a:schemeClr val="accent5"/>
                </a:solidFill>
              </a:rPr>
              <a:t>Types of websites and apps they can use (41%)</a:t>
            </a:r>
          </a:p>
        </p:txBody>
      </p:sp>
      <p:sp>
        <p:nvSpPr>
          <p:cNvPr id="13" name="TextBox 12">
            <a:extLst>
              <a:ext uri="{FF2B5EF4-FFF2-40B4-BE49-F238E27FC236}">
                <a16:creationId xmlns:a16="http://schemas.microsoft.com/office/drawing/2014/main" id="{125A958F-D5E3-D5AE-ADFD-AD32BFA43F88}"/>
              </a:ext>
            </a:extLst>
          </p:cNvPr>
          <p:cNvSpPr txBox="1"/>
          <p:nvPr/>
        </p:nvSpPr>
        <p:spPr>
          <a:xfrm rot="643716">
            <a:off x="4429013" y="1796109"/>
            <a:ext cx="3996753" cy="369332"/>
          </a:xfrm>
          <a:prstGeom prst="rect">
            <a:avLst/>
          </a:prstGeom>
          <a:noFill/>
        </p:spPr>
        <p:txBody>
          <a:bodyPr wrap="square">
            <a:spAutoFit/>
          </a:bodyPr>
          <a:lstStyle/>
          <a:p>
            <a:r>
              <a:rPr lang="en-GB" b="1" dirty="0">
                <a:solidFill>
                  <a:srgbClr val="00B050"/>
                </a:solidFill>
              </a:rPr>
              <a:t>Spending money online (52%)</a:t>
            </a:r>
          </a:p>
        </p:txBody>
      </p:sp>
      <p:sp>
        <p:nvSpPr>
          <p:cNvPr id="15" name="TextBox 14">
            <a:extLst>
              <a:ext uri="{FF2B5EF4-FFF2-40B4-BE49-F238E27FC236}">
                <a16:creationId xmlns:a16="http://schemas.microsoft.com/office/drawing/2014/main" id="{18D88F4D-0C5F-BE8C-6CFB-2AC0CC88C422}"/>
              </a:ext>
            </a:extLst>
          </p:cNvPr>
          <p:cNvSpPr txBox="1"/>
          <p:nvPr/>
        </p:nvSpPr>
        <p:spPr>
          <a:xfrm rot="21292806">
            <a:off x="3256971" y="5793960"/>
            <a:ext cx="6340838" cy="369332"/>
          </a:xfrm>
          <a:prstGeom prst="rect">
            <a:avLst/>
          </a:prstGeom>
          <a:noFill/>
        </p:spPr>
        <p:txBody>
          <a:bodyPr wrap="square">
            <a:spAutoFit/>
          </a:bodyPr>
          <a:lstStyle/>
          <a:p>
            <a:r>
              <a:rPr lang="en-GB" b="1" dirty="0">
                <a:solidFill>
                  <a:srgbClr val="FF0000"/>
                </a:solidFill>
              </a:rPr>
              <a:t>Video content their children are allowed to watch online (67%)</a:t>
            </a:r>
          </a:p>
        </p:txBody>
      </p:sp>
      <p:sp>
        <p:nvSpPr>
          <p:cNvPr id="16" name="TextBox 15">
            <a:extLst>
              <a:ext uri="{FF2B5EF4-FFF2-40B4-BE49-F238E27FC236}">
                <a16:creationId xmlns:a16="http://schemas.microsoft.com/office/drawing/2014/main" id="{F68463D2-9CD1-747C-3D5D-0B95CF994BA3}"/>
              </a:ext>
            </a:extLst>
          </p:cNvPr>
          <p:cNvSpPr txBox="1"/>
          <p:nvPr/>
        </p:nvSpPr>
        <p:spPr>
          <a:xfrm rot="461188">
            <a:off x="7759178" y="2032403"/>
            <a:ext cx="3357604" cy="369332"/>
          </a:xfrm>
          <a:prstGeom prst="rect">
            <a:avLst/>
          </a:prstGeom>
          <a:noFill/>
        </p:spPr>
        <p:txBody>
          <a:bodyPr wrap="square">
            <a:spAutoFit/>
          </a:bodyPr>
          <a:lstStyle/>
          <a:p>
            <a:r>
              <a:rPr lang="en-GB" b="1" dirty="0">
                <a:solidFill>
                  <a:srgbClr val="D026E2"/>
                </a:solidFill>
              </a:rPr>
              <a:t>Who you can interact with online</a:t>
            </a:r>
          </a:p>
        </p:txBody>
      </p:sp>
      <p:sp>
        <p:nvSpPr>
          <p:cNvPr id="3" name="TextBox 2">
            <a:extLst>
              <a:ext uri="{FF2B5EF4-FFF2-40B4-BE49-F238E27FC236}">
                <a16:creationId xmlns:a16="http://schemas.microsoft.com/office/drawing/2014/main" id="{3930B922-A75B-F0C0-DC25-96C48EF64CBD}"/>
              </a:ext>
            </a:extLst>
          </p:cNvPr>
          <p:cNvSpPr txBox="1"/>
          <p:nvPr/>
        </p:nvSpPr>
        <p:spPr>
          <a:xfrm rot="420000">
            <a:off x="6688690" y="5026782"/>
            <a:ext cx="4666286" cy="369332"/>
          </a:xfrm>
          <a:prstGeom prst="rect">
            <a:avLst/>
          </a:prstGeom>
          <a:noFill/>
        </p:spPr>
        <p:txBody>
          <a:bodyPr wrap="square">
            <a:spAutoFit/>
          </a:bodyPr>
          <a:lstStyle/>
          <a:p>
            <a:r>
              <a:rPr lang="en-GB" b="1" dirty="0">
                <a:solidFill>
                  <a:srgbClr val="002060"/>
                </a:solidFill>
              </a:rPr>
              <a:t>Where and when devices can / can’t be used</a:t>
            </a:r>
          </a:p>
        </p:txBody>
      </p:sp>
      <p:pic>
        <p:nvPicPr>
          <p:cNvPr id="8" name="Picture 7" descr="Free speech bubble talking chat illustration">
            <a:extLst>
              <a:ext uri="{FF2B5EF4-FFF2-40B4-BE49-F238E27FC236}">
                <a16:creationId xmlns:a16="http://schemas.microsoft.com/office/drawing/2014/main" id="{90239844-6D61-0A00-32D5-DCC1B074A9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40" y="305981"/>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17367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50210559-FA13-EFF9-B35E-9A9324564E58}"/>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64F144A5-D031-49D8-945C-526C17B1E028}"/>
              </a:ext>
            </a:extLst>
          </p:cNvPr>
          <p:cNvSpPr/>
          <p:nvPr/>
        </p:nvSpPr>
        <p:spPr>
          <a:xfrm>
            <a:off x="10149245" y="230345"/>
            <a:ext cx="1904691" cy="2323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41798443-7EB3-4698-9C45-EA843368FDE3}"/>
              </a:ext>
            </a:extLst>
          </p:cNvPr>
          <p:cNvSpPr txBox="1"/>
          <p:nvPr/>
        </p:nvSpPr>
        <p:spPr>
          <a:xfrm>
            <a:off x="457200" y="2198329"/>
            <a:ext cx="4902496" cy="3600986"/>
          </a:xfrm>
          <a:prstGeom prst="rect">
            <a:avLst/>
          </a:prstGeom>
          <a:noFill/>
        </p:spPr>
        <p:txBody>
          <a:bodyPr wrap="square" rtlCol="0">
            <a:spAutoFit/>
          </a:bodyPr>
          <a:lstStyle/>
          <a:p>
            <a:r>
              <a:rPr lang="en-GB" sz="2400" b="1" dirty="0">
                <a:solidFill>
                  <a:srgbClr val="C00000"/>
                </a:solidFill>
              </a:rPr>
              <a:t>Why not have a family agreement to: </a:t>
            </a:r>
          </a:p>
          <a:p>
            <a:pPr marL="342900" indent="-342900">
              <a:buFont typeface="Arial" panose="020B0604020202020204" pitchFamily="34" charset="0"/>
              <a:buChar char="•"/>
            </a:pPr>
            <a:endParaRPr lang="en-GB" sz="2000" dirty="0">
              <a:solidFill>
                <a:srgbClr val="C00000"/>
              </a:solidFill>
            </a:endParaRPr>
          </a:p>
          <a:p>
            <a:pPr marL="342900" indent="-342900">
              <a:buFont typeface="Arial" panose="020B0604020202020204" pitchFamily="34" charset="0"/>
              <a:buChar char="•"/>
            </a:pPr>
            <a:r>
              <a:rPr lang="en-GB" sz="2000" b="1" dirty="0"/>
              <a:t>clarify</a:t>
            </a:r>
            <a:r>
              <a:rPr lang="en-GB" sz="2000" dirty="0"/>
              <a:t> what is allowed...or not</a:t>
            </a:r>
          </a:p>
          <a:p>
            <a:endParaRPr lang="en-GB" sz="2000" dirty="0"/>
          </a:p>
          <a:p>
            <a:pPr marL="342900" indent="-342900">
              <a:buFont typeface="Arial" panose="020B0604020202020204" pitchFamily="34" charset="0"/>
              <a:buChar char="•"/>
            </a:pPr>
            <a:r>
              <a:rPr lang="en-GB" sz="2000" b="1" dirty="0"/>
              <a:t>establish</a:t>
            </a:r>
            <a:r>
              <a:rPr lang="en-GB" sz="2000" dirty="0"/>
              <a:t> ground rules like no phones at the table or in the bedroom at night-time</a:t>
            </a:r>
          </a:p>
          <a:p>
            <a:endParaRPr lang="en-GB" sz="2000" dirty="0"/>
          </a:p>
          <a:p>
            <a:pPr marL="342900" indent="-342900">
              <a:buFont typeface="Arial" panose="020B0604020202020204" pitchFamily="34" charset="0"/>
              <a:buChar char="•"/>
            </a:pPr>
            <a:r>
              <a:rPr lang="en-GB" sz="2000" b="1" dirty="0"/>
              <a:t>agree</a:t>
            </a:r>
            <a:r>
              <a:rPr lang="en-GB" sz="2000" dirty="0"/>
              <a:t> shared expectations to reduce arguments and keep everyone safe &amp; healthy</a:t>
            </a:r>
          </a:p>
          <a:p>
            <a:endParaRPr lang="en-GB" sz="2400" b="1" dirty="0"/>
          </a:p>
        </p:txBody>
      </p:sp>
      <p:pic>
        <p:nvPicPr>
          <p:cNvPr id="7" name="Picture 6" descr="A picture containing text&#10;&#10;Description automatically generated">
            <a:extLst>
              <a:ext uri="{FF2B5EF4-FFF2-40B4-BE49-F238E27FC236}">
                <a16:creationId xmlns:a16="http://schemas.microsoft.com/office/drawing/2014/main" id="{4D451099-42BC-49D4-BC3E-355B75E87FB9}"/>
              </a:ext>
            </a:extLst>
          </p:cNvPr>
          <p:cNvPicPr>
            <a:picLocks noChangeAspect="1"/>
          </p:cNvPicPr>
          <p:nvPr/>
        </p:nvPicPr>
        <p:blipFill>
          <a:blip r:embed="rId3"/>
          <a:stretch>
            <a:fillRect/>
          </a:stretch>
        </p:blipFill>
        <p:spPr>
          <a:xfrm>
            <a:off x="5797971" y="1240631"/>
            <a:ext cx="5612377" cy="3958271"/>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18E08B5F-C18F-4EDB-A30B-F2E576142D71}"/>
              </a:ext>
            </a:extLst>
          </p:cNvPr>
          <p:cNvSpPr txBox="1"/>
          <p:nvPr/>
        </p:nvSpPr>
        <p:spPr>
          <a:xfrm>
            <a:off x="4429903" y="5637321"/>
            <a:ext cx="7624034" cy="461665"/>
          </a:xfrm>
          <a:prstGeom prst="rect">
            <a:avLst/>
          </a:prstGeom>
          <a:noFill/>
        </p:spPr>
        <p:txBody>
          <a:bodyPr wrap="square">
            <a:spAutoFit/>
          </a:bodyPr>
          <a:lstStyle/>
          <a:p>
            <a:r>
              <a:rPr lang="en-GB" sz="2400" dirty="0"/>
              <a:t>Download it at </a:t>
            </a:r>
            <a:r>
              <a:rPr lang="en-GB" sz="2400" dirty="0">
                <a:hlinkClick r:id="rId4"/>
              </a:rPr>
              <a:t>parentsafe.lgfl.net/digital-family-agreement</a:t>
            </a:r>
            <a:endParaRPr lang="en-GB" sz="2400" dirty="0"/>
          </a:p>
        </p:txBody>
      </p:sp>
      <p:pic>
        <p:nvPicPr>
          <p:cNvPr id="4" name="Picture 3" descr="Free dialog tip advice illustration">
            <a:extLst>
              <a:ext uri="{FF2B5EF4-FFF2-40B4-BE49-F238E27FC236}">
                <a16:creationId xmlns:a16="http://schemas.microsoft.com/office/drawing/2014/main" id="{B457BF5D-87E7-CAA7-D67B-1CD59010B2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8448" y="141254"/>
            <a:ext cx="2580903" cy="1834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25080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C5D68C4C-8EC3-AD27-08FD-6D2B2C72526E}"/>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C1C65D6-2E4D-434E-B7C4-29266B979FFC}"/>
              </a:ext>
            </a:extLst>
          </p:cNvPr>
          <p:cNvSpPr txBox="1"/>
          <p:nvPr/>
        </p:nvSpPr>
        <p:spPr>
          <a:xfrm>
            <a:off x="4505412" y="6396335"/>
            <a:ext cx="4572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C00000"/>
                </a:solidFill>
                <a:effectLst/>
                <a:uLnTx/>
                <a:uFillTx/>
                <a:latin typeface="Helvetica Neue"/>
                <a:ea typeface="+mn-ea"/>
                <a:cs typeface="+mn-cs"/>
              </a:rPr>
              <a:t>parentsafe.lgfl.net </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8EEDF8C-C446-0757-D082-638E04D78E92}"/>
              </a:ext>
            </a:extLst>
          </p:cNvPr>
          <p:cNvPicPr>
            <a:picLocks noChangeAspect="1"/>
          </p:cNvPicPr>
          <p:nvPr/>
        </p:nvPicPr>
        <p:blipFill>
          <a:blip r:embed="rId3"/>
          <a:stretch>
            <a:fillRect/>
          </a:stretch>
        </p:blipFill>
        <p:spPr>
          <a:xfrm>
            <a:off x="1610885" y="281583"/>
            <a:ext cx="8785717" cy="6107577"/>
          </a:xfrm>
          <a:prstGeom prst="rect">
            <a:avLst/>
          </a:prstGeom>
        </p:spPr>
      </p:pic>
      <p:sp>
        <p:nvSpPr>
          <p:cNvPr id="2" name="Callout: Up Arrow 1">
            <a:extLst>
              <a:ext uri="{FF2B5EF4-FFF2-40B4-BE49-F238E27FC236}">
                <a16:creationId xmlns:a16="http://schemas.microsoft.com/office/drawing/2014/main" id="{BCD4C555-3830-918E-C2B0-18CA8C800016}"/>
              </a:ext>
            </a:extLst>
          </p:cNvPr>
          <p:cNvSpPr/>
          <p:nvPr/>
        </p:nvSpPr>
        <p:spPr>
          <a:xfrm rot="20798161">
            <a:off x="8392893" y="4497289"/>
            <a:ext cx="2672527" cy="1730734"/>
          </a:xfrm>
          <a:prstGeom prst="upArrowCallout">
            <a:avLst/>
          </a:prstGeom>
          <a:solidFill>
            <a:srgbClr val="FF0000"/>
          </a:solidFill>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dirty="0"/>
              <a:t>SHARENTING!</a:t>
            </a:r>
          </a:p>
        </p:txBody>
      </p:sp>
    </p:spTree>
    <p:extLst>
      <p:ext uri="{BB962C8B-B14F-4D97-AF65-F5344CB8AC3E}">
        <p14:creationId xmlns:p14="http://schemas.microsoft.com/office/powerpoint/2010/main" val="33733932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BEE03A3-DE62-3CD2-3FE3-89AAC357463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3602D2F-5FB5-44A5-A787-4DEBD7FC7BE6}"/>
              </a:ext>
            </a:extLst>
          </p:cNvPr>
          <p:cNvSpPr txBox="1"/>
          <p:nvPr/>
        </p:nvSpPr>
        <p:spPr>
          <a:xfrm>
            <a:off x="1955285" y="466546"/>
            <a:ext cx="9527421" cy="892552"/>
          </a:xfrm>
          <a:prstGeom prst="rect">
            <a:avLst/>
          </a:prstGeom>
          <a:noFill/>
        </p:spPr>
        <p:txBody>
          <a:bodyPr wrap="square" rtlCol="0">
            <a:spAutoFit/>
          </a:bodyPr>
          <a:lstStyle/>
          <a:p>
            <a:r>
              <a:rPr lang="en-GB" sz="2800" b="1" dirty="0"/>
              <a:t>What’s wrong with </a:t>
            </a:r>
            <a:r>
              <a:rPr lang="en-GB" sz="2800" b="1" dirty="0">
                <a:solidFill>
                  <a:srgbClr val="FF0000"/>
                </a:solidFill>
              </a:rPr>
              <a:t>SHARENTING</a:t>
            </a:r>
            <a:r>
              <a:rPr lang="en-GB" sz="2800" b="1" dirty="0"/>
              <a:t>?</a:t>
            </a:r>
          </a:p>
          <a:p>
            <a:r>
              <a:rPr lang="en-GB" sz="2400" dirty="0"/>
              <a:t>(when parents share photos of their children online)</a:t>
            </a:r>
          </a:p>
        </p:txBody>
      </p:sp>
      <p:pic>
        <p:nvPicPr>
          <p:cNvPr id="5" name="Picture 4" descr="Free speech bubble talking chat illustration">
            <a:extLst>
              <a:ext uri="{FF2B5EF4-FFF2-40B4-BE49-F238E27FC236}">
                <a16:creationId xmlns:a16="http://schemas.microsoft.com/office/drawing/2014/main" id="{065380B7-20F6-DCD5-C201-08464F9C35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651" y="224852"/>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E218B6D-BDAA-09CD-F2EC-9D0682E1E7F7}"/>
              </a:ext>
            </a:extLst>
          </p:cNvPr>
          <p:cNvSpPr txBox="1"/>
          <p:nvPr/>
        </p:nvSpPr>
        <p:spPr>
          <a:xfrm>
            <a:off x="744070" y="2336280"/>
            <a:ext cx="11071411" cy="3693319"/>
          </a:xfrm>
          <a:prstGeom prst="rect">
            <a:avLst/>
          </a:prstGeom>
          <a:noFill/>
        </p:spPr>
        <p:txBody>
          <a:bodyPr wrap="square" rtlCol="0">
            <a:spAutoFit/>
          </a:bodyPr>
          <a:lstStyle/>
          <a:p>
            <a:pPr marL="171450" indent="-171450">
              <a:buFont typeface="Arial" panose="020B0604020202020204" pitchFamily="34" charset="0"/>
              <a:buChar char="•"/>
            </a:pPr>
            <a:r>
              <a:rPr lang="en-GB" sz="2400" b="1" i="0" dirty="0">
                <a:effectLst/>
                <a:latin typeface="MuseoSans"/>
              </a:rPr>
              <a:t>Identity theft </a:t>
            </a:r>
          </a:p>
          <a:p>
            <a:endParaRPr lang="en-GB" sz="2400" dirty="0">
              <a:solidFill>
                <a:srgbClr val="8F8F8F"/>
              </a:solidFill>
              <a:latin typeface="MuseoSans"/>
            </a:endParaRPr>
          </a:p>
          <a:p>
            <a:pPr marL="171450" indent="-171450">
              <a:buFont typeface="Arial" panose="020B0604020202020204" pitchFamily="34" charset="0"/>
              <a:buChar char="•"/>
            </a:pPr>
            <a:r>
              <a:rPr lang="en-GB" sz="2400" b="1" i="0" dirty="0">
                <a:effectLst/>
                <a:latin typeface="MuseoSans"/>
              </a:rPr>
              <a:t>Permanence of digital content</a:t>
            </a:r>
          </a:p>
          <a:p>
            <a:endParaRPr lang="en-GB" sz="2400" b="0" i="0" dirty="0">
              <a:solidFill>
                <a:srgbClr val="8F8F8F"/>
              </a:solidFill>
              <a:effectLst/>
              <a:latin typeface="MuseoSans"/>
            </a:endParaRPr>
          </a:p>
          <a:p>
            <a:pPr marL="171450" indent="-171450">
              <a:buFont typeface="Arial" panose="020B0604020202020204" pitchFamily="34" charset="0"/>
              <a:buChar char="•"/>
            </a:pPr>
            <a:r>
              <a:rPr lang="en-GB" sz="2400" b="1" i="0" dirty="0">
                <a:effectLst/>
                <a:latin typeface="MuseoSans"/>
              </a:rPr>
              <a:t>Losing control of images </a:t>
            </a:r>
          </a:p>
          <a:p>
            <a:pPr marL="171450" indent="-171450">
              <a:buFont typeface="Arial" panose="020B0604020202020204" pitchFamily="34" charset="0"/>
              <a:buChar char="•"/>
            </a:pPr>
            <a:endParaRPr lang="en-GB" sz="2400" b="1" dirty="0">
              <a:latin typeface="MuseoSans"/>
            </a:endParaRPr>
          </a:p>
          <a:p>
            <a:pPr marL="171450" indent="-171450">
              <a:buFont typeface="Arial" panose="020B0604020202020204" pitchFamily="34" charset="0"/>
              <a:buChar char="•"/>
            </a:pPr>
            <a:r>
              <a:rPr lang="en-GB" sz="2400" b="1" i="0" dirty="0">
                <a:effectLst/>
                <a:latin typeface="MuseoSans"/>
              </a:rPr>
              <a:t>Exposure to child predators</a:t>
            </a:r>
          </a:p>
          <a:p>
            <a:pPr marL="171450" indent="-171450">
              <a:buFont typeface="Arial" panose="020B0604020202020204" pitchFamily="34" charset="0"/>
              <a:buChar char="•"/>
            </a:pPr>
            <a:endParaRPr lang="en-GB" sz="2400" b="0" i="0" dirty="0">
              <a:solidFill>
                <a:srgbClr val="8F8F8F"/>
              </a:solidFill>
              <a:effectLst/>
              <a:latin typeface="MuseoSans"/>
            </a:endParaRPr>
          </a:p>
          <a:p>
            <a:pPr marL="171450" indent="-171450">
              <a:buFont typeface="Arial" panose="020B0604020202020204" pitchFamily="34" charset="0"/>
              <a:buChar char="•"/>
            </a:pPr>
            <a:r>
              <a:rPr lang="en-GB" sz="2400" b="1" dirty="0">
                <a:latin typeface="MuseoSans"/>
              </a:rPr>
              <a:t>C</a:t>
            </a:r>
            <a:r>
              <a:rPr lang="en-GB" sz="2400" b="1" i="0" dirty="0">
                <a:effectLst/>
                <a:latin typeface="MuseoSans"/>
              </a:rPr>
              <a:t>reates their children’s digital footprints before they are old enough to consent to it</a:t>
            </a:r>
            <a:endParaRPr lang="en-GB" sz="2400" b="0" i="0" dirty="0">
              <a:solidFill>
                <a:srgbClr val="8F8F8F"/>
              </a:solidFill>
              <a:effectLst/>
              <a:latin typeface="MuseoSans"/>
            </a:endParaRPr>
          </a:p>
          <a:p>
            <a:endParaRPr lang="en-GB" dirty="0"/>
          </a:p>
        </p:txBody>
      </p:sp>
      <p:pic>
        <p:nvPicPr>
          <p:cNvPr id="6" name="Picture 2" descr="Greatest Risk Is Doing Nothing">
            <a:extLst>
              <a:ext uri="{FF2B5EF4-FFF2-40B4-BE49-F238E27FC236}">
                <a16:creationId xmlns:a16="http://schemas.microsoft.com/office/drawing/2014/main" id="{C8513C00-8297-7B76-4919-12B23F605940}"/>
              </a:ext>
            </a:extLst>
          </p:cNvPr>
          <p:cNvPicPr>
            <a:picLocks noChangeAspect="1" noChangeArrowheads="1"/>
          </p:cNvPicPr>
          <p:nvPr/>
        </p:nvPicPr>
        <p:blipFill>
          <a:blip r:embed="rId4">
            <a:alphaModFix amt="35000"/>
            <a:extLst>
              <a:ext uri="{28A0092B-C50C-407E-A947-70E740481C1C}">
                <a14:useLocalDpi xmlns:a14="http://schemas.microsoft.com/office/drawing/2010/main" val="0"/>
              </a:ext>
            </a:extLst>
          </a:blip>
          <a:srcRect/>
          <a:stretch>
            <a:fillRect/>
          </a:stretch>
        </p:blipFill>
        <p:spPr bwMode="auto">
          <a:xfrm rot="792282">
            <a:off x="5024665" y="1962269"/>
            <a:ext cx="5866924" cy="2933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31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9B564C9F-D3B4-9282-4E85-DB766A5A0AC7}"/>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useBgFill="1">
        <p:nvSpPr>
          <p:cNvPr id="36" name="Rectangle 35">
            <a:extLst>
              <a:ext uri="{FF2B5EF4-FFF2-40B4-BE49-F238E27FC236}">
                <a16:creationId xmlns:a16="http://schemas.microsoft.com/office/drawing/2014/main" id="{61293230-B0F6-45B1-96D1-13D18E242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2E4C77E0-AD32-4D51-A420-0A861D5A86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8362BC3-72B3-4F37-AB37-66C8A9085112}"/>
              </a:ext>
            </a:extLst>
          </p:cNvPr>
          <p:cNvSpPr>
            <a:spLocks noGrp="1"/>
          </p:cNvSpPr>
          <p:nvPr>
            <p:ph type="title" idx="4294967295"/>
          </p:nvPr>
        </p:nvSpPr>
        <p:spPr>
          <a:xfrm>
            <a:off x="425824" y="323482"/>
            <a:ext cx="7071301" cy="1322888"/>
          </a:xfrm>
        </p:spPr>
        <p:txBody>
          <a:bodyPr>
            <a:normAutofit/>
          </a:bodyPr>
          <a:lstStyle/>
          <a:p>
            <a:r>
              <a:rPr lang="en-GB" b="1" dirty="0">
                <a:latin typeface="+mn-lt"/>
              </a:rPr>
              <a:t>This presentation brings together:</a:t>
            </a:r>
            <a:endParaRPr lang="en-GB" dirty="0"/>
          </a:p>
        </p:txBody>
      </p:sp>
      <p:sp>
        <p:nvSpPr>
          <p:cNvPr id="3" name="Content Placeholder 2">
            <a:extLst>
              <a:ext uri="{FF2B5EF4-FFF2-40B4-BE49-F238E27FC236}">
                <a16:creationId xmlns:a16="http://schemas.microsoft.com/office/drawing/2014/main" id="{8C4985EE-8D2F-464A-8756-C0CFB0703A84}"/>
              </a:ext>
            </a:extLst>
          </p:cNvPr>
          <p:cNvSpPr>
            <a:spLocks noGrp="1"/>
          </p:cNvSpPr>
          <p:nvPr>
            <p:ph idx="4294967295"/>
          </p:nvPr>
        </p:nvSpPr>
        <p:spPr>
          <a:xfrm>
            <a:off x="660400" y="2631241"/>
            <a:ext cx="7071301" cy="3680387"/>
          </a:xfrm>
        </p:spPr>
        <p:txBody>
          <a:bodyPr>
            <a:normAutofit lnSpcReduction="10000"/>
          </a:bodyPr>
          <a:lstStyle/>
          <a:p>
            <a:r>
              <a:rPr lang="en-GB" sz="2000" b="1" dirty="0"/>
              <a:t>Key Findings from:</a:t>
            </a:r>
          </a:p>
          <a:p>
            <a:pPr lvl="1"/>
            <a:r>
              <a:rPr lang="en-GB" sz="1600" dirty="0">
                <a:hlinkClick r:id="rId3"/>
              </a:rPr>
              <a:t>Children and parents: Media Use and Attitudes report </a:t>
            </a:r>
            <a:endParaRPr lang="en-GB" sz="1600" dirty="0"/>
          </a:p>
          <a:p>
            <a:pPr lvl="1"/>
            <a:r>
              <a:rPr lang="en-GB" sz="1600" dirty="0">
                <a:hlinkClick r:id="rId4"/>
              </a:rPr>
              <a:t>Children’s Online User Ages 2023 Quantitative Research Study</a:t>
            </a:r>
            <a:endParaRPr lang="en-GB" sz="1600" dirty="0"/>
          </a:p>
          <a:p>
            <a:pPr lvl="1"/>
            <a:r>
              <a:rPr lang="en-GB" sz="1600" u="sng" dirty="0">
                <a:solidFill>
                  <a:srgbClr val="2563BA"/>
                </a:solidFill>
              </a:rPr>
              <a:t>Children’s Media Lives: Year 10 findings – 19 April 2024 </a:t>
            </a:r>
          </a:p>
          <a:p>
            <a:pPr lvl="1"/>
            <a:r>
              <a:rPr lang="en-GB" sz="1600" i="0" dirty="0">
                <a:effectLst/>
                <a:hlinkClick r:id="rId5"/>
              </a:rPr>
              <a:t>Revealing-Reality Anti-social Media Report 2023</a:t>
            </a:r>
            <a:endParaRPr lang="en-GB" sz="1600" i="0" dirty="0">
              <a:effectLst/>
            </a:endParaRPr>
          </a:p>
          <a:p>
            <a:pPr lvl="1"/>
            <a:r>
              <a:rPr lang="en-GB" sz="1600" dirty="0">
                <a:hlinkClick r:id="rId6"/>
              </a:rPr>
              <a:t>Internet Watch Foundation Annual Report 2023</a:t>
            </a:r>
            <a:endParaRPr lang="en-GB" sz="1600" dirty="0"/>
          </a:p>
          <a:p>
            <a:pPr lvl="1"/>
            <a:r>
              <a:rPr lang="en-GB" sz="1600" dirty="0">
                <a:hlinkClick r:id="rId7"/>
              </a:rPr>
              <a:t>Evidence on pornography’s influence on harmful sexual behaviour among children Report 2023</a:t>
            </a:r>
            <a:endParaRPr lang="en-GB" sz="1600" dirty="0"/>
          </a:p>
          <a:p>
            <a:pPr marL="457200" lvl="1" indent="0">
              <a:buNone/>
            </a:pPr>
            <a:endParaRPr lang="en-GB" sz="1700" dirty="0"/>
          </a:p>
          <a:p>
            <a:r>
              <a:rPr lang="en-GB" sz="2000" b="1" dirty="0"/>
              <a:t>Suggested Resources and Tips for Staff to help Parents/Carers: </a:t>
            </a:r>
          </a:p>
          <a:p>
            <a:pPr lvl="1"/>
            <a:r>
              <a:rPr lang="en-GB" sz="1700" dirty="0"/>
              <a:t>keep up with the latest trends, apps and games</a:t>
            </a:r>
          </a:p>
          <a:p>
            <a:pPr lvl="1"/>
            <a:r>
              <a:rPr lang="en-GB" sz="1700" dirty="0"/>
              <a:t>manage controls and settings</a:t>
            </a:r>
          </a:p>
          <a:p>
            <a:pPr lvl="1"/>
            <a:r>
              <a:rPr lang="en-GB" sz="1700" dirty="0"/>
              <a:t>talk to children about risk</a:t>
            </a:r>
          </a:p>
          <a:p>
            <a:endParaRPr lang="en-GB" sz="1700" dirty="0"/>
          </a:p>
        </p:txBody>
      </p:sp>
      <p:pic>
        <p:nvPicPr>
          <p:cNvPr id="5" name="Picture 4" descr="A picture containing text&#10;&#10;Description automatically generated">
            <a:extLst>
              <a:ext uri="{FF2B5EF4-FFF2-40B4-BE49-F238E27FC236}">
                <a16:creationId xmlns:a16="http://schemas.microsoft.com/office/drawing/2014/main" id="{4D348907-D6F8-4C88-9B93-B1F77E7A0060}"/>
              </a:ext>
            </a:extLst>
          </p:cNvPr>
          <p:cNvPicPr>
            <a:picLocks noChangeAspect="1"/>
          </p:cNvPicPr>
          <p:nvPr/>
        </p:nvPicPr>
        <p:blipFill>
          <a:blip r:embed="rId8"/>
          <a:stretch>
            <a:fillRect/>
          </a:stretch>
        </p:blipFill>
        <p:spPr>
          <a:xfrm>
            <a:off x="9789320" y="3595246"/>
            <a:ext cx="2402679" cy="1231625"/>
          </a:xfrm>
          <a:prstGeom prst="rect">
            <a:avLst/>
          </a:prstGeom>
        </p:spPr>
      </p:pic>
      <p:sp>
        <p:nvSpPr>
          <p:cNvPr id="40" name="Freeform: Shape 39">
            <a:extLst>
              <a:ext uri="{FF2B5EF4-FFF2-40B4-BE49-F238E27FC236}">
                <a16:creationId xmlns:a16="http://schemas.microsoft.com/office/drawing/2014/main" id="{7900702D-FF4F-4820-9979-F623BBCC6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A red and black rectangular sign with white text&#10;&#10;Description automatically generated with low confidence">
            <a:extLst>
              <a:ext uri="{FF2B5EF4-FFF2-40B4-BE49-F238E27FC236}">
                <a16:creationId xmlns:a16="http://schemas.microsoft.com/office/drawing/2014/main" id="{BF569731-F160-AEC0-B70D-828F6F2AF92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12059" y="5015495"/>
            <a:ext cx="1122649" cy="790209"/>
          </a:xfrm>
          <a:prstGeom prst="rect">
            <a:avLst/>
          </a:prstGeom>
        </p:spPr>
      </p:pic>
      <p:pic>
        <p:nvPicPr>
          <p:cNvPr id="6" name="Picture 5">
            <a:extLst>
              <a:ext uri="{FF2B5EF4-FFF2-40B4-BE49-F238E27FC236}">
                <a16:creationId xmlns:a16="http://schemas.microsoft.com/office/drawing/2014/main" id="{04AFA2AE-D6D1-EFC0-4339-07DDCC590F47}"/>
              </a:ext>
            </a:extLst>
          </p:cNvPr>
          <p:cNvPicPr>
            <a:picLocks noChangeAspect="1"/>
          </p:cNvPicPr>
          <p:nvPr/>
        </p:nvPicPr>
        <p:blipFill>
          <a:blip r:embed="rId10"/>
          <a:stretch>
            <a:fillRect/>
          </a:stretch>
        </p:blipFill>
        <p:spPr>
          <a:xfrm>
            <a:off x="8045173" y="456542"/>
            <a:ext cx="2268465" cy="2228315"/>
          </a:xfrm>
          <a:prstGeom prst="rect">
            <a:avLst/>
          </a:prstGeom>
        </p:spPr>
      </p:pic>
      <p:pic>
        <p:nvPicPr>
          <p:cNvPr id="8" name="Picture 7">
            <a:extLst>
              <a:ext uri="{FF2B5EF4-FFF2-40B4-BE49-F238E27FC236}">
                <a16:creationId xmlns:a16="http://schemas.microsoft.com/office/drawing/2014/main" id="{5B4223AC-9959-BED4-8C76-0C38543A2213}"/>
              </a:ext>
            </a:extLst>
          </p:cNvPr>
          <p:cNvPicPr>
            <a:picLocks noChangeAspect="1"/>
          </p:cNvPicPr>
          <p:nvPr/>
        </p:nvPicPr>
        <p:blipFill>
          <a:blip r:embed="rId11"/>
          <a:stretch>
            <a:fillRect/>
          </a:stretch>
        </p:blipFill>
        <p:spPr>
          <a:xfrm>
            <a:off x="10262095" y="878330"/>
            <a:ext cx="1457127" cy="2065799"/>
          </a:xfrm>
          <a:prstGeom prst="rect">
            <a:avLst/>
          </a:prstGeom>
        </p:spPr>
      </p:pic>
      <p:pic>
        <p:nvPicPr>
          <p:cNvPr id="4" name="Picture 3">
            <a:extLst>
              <a:ext uri="{FF2B5EF4-FFF2-40B4-BE49-F238E27FC236}">
                <a16:creationId xmlns:a16="http://schemas.microsoft.com/office/drawing/2014/main" id="{D9E3CFB7-14BF-F8D3-941D-60A676C7E156}"/>
              </a:ext>
            </a:extLst>
          </p:cNvPr>
          <p:cNvPicPr>
            <a:picLocks noChangeAspect="1"/>
          </p:cNvPicPr>
          <p:nvPr/>
        </p:nvPicPr>
        <p:blipFill rotWithShape="1">
          <a:blip r:embed="rId12"/>
          <a:srcRect r="8597"/>
          <a:stretch/>
        </p:blipFill>
        <p:spPr>
          <a:xfrm>
            <a:off x="8058973" y="2955837"/>
            <a:ext cx="1455676" cy="1936792"/>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61A07A53-DB6F-8EC5-2605-D63A1C41C351}"/>
              </a:ext>
            </a:extLst>
          </p:cNvPr>
          <p:cNvPicPr>
            <a:picLocks noChangeAspect="1"/>
          </p:cNvPicPr>
          <p:nvPr/>
        </p:nvPicPr>
        <p:blipFill>
          <a:blip r:embed="rId13"/>
          <a:stretch>
            <a:fillRect/>
          </a:stretch>
        </p:blipFill>
        <p:spPr>
          <a:xfrm>
            <a:off x="5934445" y="1791840"/>
            <a:ext cx="1562680" cy="638514"/>
          </a:xfrm>
          <a:prstGeom prst="rect">
            <a:avLst/>
          </a:prstGeom>
          <a:ln>
            <a:noFill/>
          </a:ln>
          <a:effectLst>
            <a:outerShdw blurRad="292100" dist="139700" dir="2700000" algn="tl" rotWithShape="0">
              <a:srgbClr val="333333">
                <a:alpha val="65000"/>
              </a:srgbClr>
            </a:outerShdw>
          </a:effectLst>
        </p:spPr>
      </p:pic>
      <p:pic>
        <p:nvPicPr>
          <p:cNvPr id="10" name="Picture 9">
            <a:hlinkClick r:id="rId6"/>
            <a:extLst>
              <a:ext uri="{FF2B5EF4-FFF2-40B4-BE49-F238E27FC236}">
                <a16:creationId xmlns:a16="http://schemas.microsoft.com/office/drawing/2014/main" id="{B6DD280F-B468-91B2-E32D-E45BBA874405}"/>
              </a:ext>
            </a:extLst>
          </p:cNvPr>
          <p:cNvPicPr>
            <a:picLocks noChangeAspect="1"/>
          </p:cNvPicPr>
          <p:nvPr/>
        </p:nvPicPr>
        <p:blipFill>
          <a:blip r:embed="rId14"/>
          <a:stretch>
            <a:fillRect/>
          </a:stretch>
        </p:blipFill>
        <p:spPr>
          <a:xfrm>
            <a:off x="7292507" y="5378299"/>
            <a:ext cx="2694801" cy="1372944"/>
          </a:xfrm>
          <a:prstGeom prst="rect">
            <a:avLst/>
          </a:prstGeom>
        </p:spPr>
      </p:pic>
    </p:spTree>
    <p:extLst>
      <p:ext uri="{BB962C8B-B14F-4D97-AF65-F5344CB8AC3E}">
        <p14:creationId xmlns:p14="http://schemas.microsoft.com/office/powerpoint/2010/main" val="35402025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F1C185C-CFE8-7198-497D-8CFD83E52A30}"/>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Parental Supervision on Children's Device Usage and Gaming – Azadeh  Forghani, PhD">
            <a:extLst>
              <a:ext uri="{FF2B5EF4-FFF2-40B4-BE49-F238E27FC236}">
                <a16:creationId xmlns:a16="http://schemas.microsoft.com/office/drawing/2014/main" id="{079DD367-970D-F264-8FF5-DED8CF8AC36A}"/>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
            <a:ext cx="12192000" cy="685030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94C1BD7-FF25-4C12-86BF-C0C40ECA0B16}"/>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2024</a:t>
            </a:r>
            <a:endParaRPr lang="en-GB" sz="1400"/>
          </a:p>
        </p:txBody>
      </p:sp>
      <p:sp>
        <p:nvSpPr>
          <p:cNvPr id="5" name="TextBox 4">
            <a:extLst>
              <a:ext uri="{FF2B5EF4-FFF2-40B4-BE49-F238E27FC236}">
                <a16:creationId xmlns:a16="http://schemas.microsoft.com/office/drawing/2014/main" id="{C42D2087-C368-F87E-262F-DD7425960597}"/>
              </a:ext>
            </a:extLst>
          </p:cNvPr>
          <p:cNvSpPr txBox="1"/>
          <p:nvPr/>
        </p:nvSpPr>
        <p:spPr>
          <a:xfrm>
            <a:off x="2081254" y="284421"/>
            <a:ext cx="8157029" cy="1077218"/>
          </a:xfrm>
          <a:prstGeom prst="rect">
            <a:avLst/>
          </a:prstGeom>
          <a:noFill/>
        </p:spPr>
        <p:txBody>
          <a:bodyPr wrap="square">
            <a:spAutoFit/>
          </a:bodyPr>
          <a:lstStyle/>
          <a:p>
            <a:r>
              <a:rPr lang="en-GB" sz="3200" b="1" dirty="0"/>
              <a:t>Do you </a:t>
            </a:r>
            <a:r>
              <a:rPr lang="en-GB" sz="3200" b="1" dirty="0">
                <a:solidFill>
                  <a:srgbClr val="FF0000"/>
                </a:solidFill>
              </a:rPr>
              <a:t>SUPERVISE</a:t>
            </a:r>
            <a:r>
              <a:rPr lang="en-GB" sz="3200" b="1" dirty="0"/>
              <a:t> your child’s online activity? </a:t>
            </a:r>
            <a:r>
              <a:rPr lang="en-GB" sz="3200" b="1" dirty="0">
                <a:solidFill>
                  <a:srgbClr val="FF0000"/>
                </a:solidFill>
              </a:rPr>
              <a:t>HOW</a:t>
            </a:r>
            <a:r>
              <a:rPr lang="en-GB" sz="3200" b="1" dirty="0"/>
              <a:t>?</a:t>
            </a:r>
            <a:endParaRPr lang="en-GB" sz="3200" dirty="0">
              <a:highlight>
                <a:srgbClr val="FFFF00"/>
              </a:highlight>
            </a:endParaRPr>
          </a:p>
        </p:txBody>
      </p:sp>
      <p:sp>
        <p:nvSpPr>
          <p:cNvPr id="7" name="TextBox 6">
            <a:extLst>
              <a:ext uri="{FF2B5EF4-FFF2-40B4-BE49-F238E27FC236}">
                <a16:creationId xmlns:a16="http://schemas.microsoft.com/office/drawing/2014/main" id="{BFCA01B6-E455-528E-5324-61FD84C53325}"/>
              </a:ext>
            </a:extLst>
          </p:cNvPr>
          <p:cNvSpPr txBox="1"/>
          <p:nvPr/>
        </p:nvSpPr>
        <p:spPr>
          <a:xfrm>
            <a:off x="442087" y="2166980"/>
            <a:ext cx="3741918" cy="129266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GB" sz="2400" b="1" dirty="0"/>
              <a:t>UNDER 12</a:t>
            </a:r>
          </a:p>
          <a:p>
            <a:pPr algn="ctr"/>
            <a:r>
              <a:rPr lang="en-GB" dirty="0"/>
              <a:t>More likely to be nearby / regularly check what their child does online</a:t>
            </a:r>
          </a:p>
          <a:p>
            <a:pPr algn="ctr"/>
            <a:r>
              <a:rPr lang="en-GB" dirty="0"/>
              <a:t>(59%)</a:t>
            </a:r>
          </a:p>
        </p:txBody>
      </p:sp>
      <p:sp>
        <p:nvSpPr>
          <p:cNvPr id="10" name="TextBox 9">
            <a:extLst>
              <a:ext uri="{FF2B5EF4-FFF2-40B4-BE49-F238E27FC236}">
                <a16:creationId xmlns:a16="http://schemas.microsoft.com/office/drawing/2014/main" id="{6C2C692A-FD34-E712-61DF-FCFFD157ED0E}"/>
              </a:ext>
            </a:extLst>
          </p:cNvPr>
          <p:cNvSpPr txBox="1"/>
          <p:nvPr/>
        </p:nvSpPr>
        <p:spPr>
          <a:xfrm>
            <a:off x="4345522" y="2941430"/>
            <a:ext cx="3628491" cy="129266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GB" sz="2400" b="1" dirty="0"/>
              <a:t>12 - 15</a:t>
            </a:r>
          </a:p>
          <a:p>
            <a:pPr algn="ctr"/>
            <a:r>
              <a:rPr lang="en-GB" dirty="0"/>
              <a:t>Ask their child about what they are doing online</a:t>
            </a:r>
          </a:p>
          <a:p>
            <a:pPr algn="ctr"/>
            <a:r>
              <a:rPr lang="en-GB" dirty="0"/>
              <a:t>(72%)</a:t>
            </a:r>
          </a:p>
        </p:txBody>
      </p:sp>
      <p:sp>
        <p:nvSpPr>
          <p:cNvPr id="11" name="TextBox 10">
            <a:extLst>
              <a:ext uri="{FF2B5EF4-FFF2-40B4-BE49-F238E27FC236}">
                <a16:creationId xmlns:a16="http://schemas.microsoft.com/office/drawing/2014/main" id="{58735BC2-C07A-B6AE-ADCD-198CDB221504}"/>
              </a:ext>
            </a:extLst>
          </p:cNvPr>
          <p:cNvSpPr txBox="1"/>
          <p:nvPr/>
        </p:nvSpPr>
        <p:spPr>
          <a:xfrm>
            <a:off x="8168081" y="3587761"/>
            <a:ext cx="3750154" cy="129266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GB" sz="2400" b="1" dirty="0"/>
              <a:t>16 - 17</a:t>
            </a:r>
          </a:p>
          <a:p>
            <a:pPr algn="ctr"/>
            <a:r>
              <a:rPr lang="en-GB" dirty="0"/>
              <a:t>Ask their child about what they are doing online</a:t>
            </a:r>
          </a:p>
          <a:p>
            <a:pPr algn="ctr"/>
            <a:r>
              <a:rPr lang="en-GB" dirty="0"/>
              <a:t>(42%)</a:t>
            </a:r>
          </a:p>
        </p:txBody>
      </p:sp>
      <p:pic>
        <p:nvPicPr>
          <p:cNvPr id="3" name="Picture 2" descr="A red rectangular sign with white text and heart&#10;&#10;Description automatically generated">
            <a:extLst>
              <a:ext uri="{FF2B5EF4-FFF2-40B4-BE49-F238E27FC236}">
                <a16:creationId xmlns:a16="http://schemas.microsoft.com/office/drawing/2014/main" id="{1A6FA8AB-62E3-EC25-5107-CA47B0D6B3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710" y="5832090"/>
            <a:ext cx="1290918" cy="923613"/>
          </a:xfrm>
          <a:prstGeom prst="rect">
            <a:avLst/>
          </a:prstGeom>
        </p:spPr>
      </p:pic>
      <p:pic>
        <p:nvPicPr>
          <p:cNvPr id="8" name="Picture 7" descr="Free speech bubble talking chat illustration">
            <a:extLst>
              <a:ext uri="{FF2B5EF4-FFF2-40B4-BE49-F238E27FC236}">
                <a16:creationId xmlns:a16="http://schemas.microsoft.com/office/drawing/2014/main" id="{741C1780-E2AA-47A6-D158-6F20E8E852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680" y="231376"/>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15398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BEE03A3-DE62-3CD2-3FE3-89AAC357463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3602D2F-5FB5-44A5-A787-4DEBD7FC7BE6}"/>
              </a:ext>
            </a:extLst>
          </p:cNvPr>
          <p:cNvSpPr txBox="1"/>
          <p:nvPr/>
        </p:nvSpPr>
        <p:spPr>
          <a:xfrm>
            <a:off x="1955285" y="466546"/>
            <a:ext cx="9527421" cy="954107"/>
          </a:xfrm>
          <a:prstGeom prst="rect">
            <a:avLst/>
          </a:prstGeom>
          <a:noFill/>
        </p:spPr>
        <p:txBody>
          <a:bodyPr wrap="square" rtlCol="0">
            <a:spAutoFit/>
          </a:bodyPr>
          <a:lstStyle/>
          <a:p>
            <a:r>
              <a:rPr lang="en-GB" sz="2800" b="1" dirty="0"/>
              <a:t>Have you set up parental </a:t>
            </a:r>
            <a:r>
              <a:rPr lang="en-GB" sz="2800" b="1" dirty="0">
                <a:solidFill>
                  <a:srgbClr val="FF0000"/>
                </a:solidFill>
              </a:rPr>
              <a:t>CONTROLS/PRIVACY SETTINGS </a:t>
            </a:r>
            <a:r>
              <a:rPr lang="en-GB" sz="2800" b="1" dirty="0"/>
              <a:t>for</a:t>
            </a:r>
            <a:r>
              <a:rPr lang="en-GB" sz="2800" b="1" dirty="0">
                <a:solidFill>
                  <a:srgbClr val="FF0000"/>
                </a:solidFill>
              </a:rPr>
              <a:t> ALL DEVICES</a:t>
            </a:r>
            <a:r>
              <a:rPr lang="en-GB" sz="2800" b="1" dirty="0"/>
              <a:t> and </a:t>
            </a:r>
            <a:r>
              <a:rPr lang="en-GB" sz="2800" b="1" dirty="0">
                <a:solidFill>
                  <a:srgbClr val="FF0000"/>
                </a:solidFill>
              </a:rPr>
              <a:t>NETWORKS</a:t>
            </a:r>
            <a:r>
              <a:rPr lang="en-GB" sz="2800" b="1" dirty="0"/>
              <a:t>?</a:t>
            </a:r>
          </a:p>
        </p:txBody>
      </p:sp>
      <p:pic>
        <p:nvPicPr>
          <p:cNvPr id="5" name="Picture 4" descr="Free speech bubble talking chat illustration">
            <a:extLst>
              <a:ext uri="{FF2B5EF4-FFF2-40B4-BE49-F238E27FC236}">
                <a16:creationId xmlns:a16="http://schemas.microsoft.com/office/drawing/2014/main" id="{065380B7-20F6-DCD5-C201-08464F9C35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651" y="224852"/>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9" name="Picture 2" descr="Free did you know speech balloon message illustration">
            <a:extLst>
              <a:ext uri="{FF2B5EF4-FFF2-40B4-BE49-F238E27FC236}">
                <a16:creationId xmlns:a16="http://schemas.microsoft.com/office/drawing/2014/main" id="{D520F5D1-CA4C-35D9-FB40-887461F9C0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1822" y="1703204"/>
            <a:ext cx="1668475" cy="16684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ree smartphone app news illustration">
            <a:extLst>
              <a:ext uri="{FF2B5EF4-FFF2-40B4-BE49-F238E27FC236}">
                <a16:creationId xmlns:a16="http://schemas.microsoft.com/office/drawing/2014/main" id="{1DA1CA01-F276-8B82-9EFD-F846D6F398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07153" y="2207007"/>
            <a:ext cx="3266917" cy="420689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C4BB3BD-492F-C737-5DA3-E2907C96E76C}"/>
              </a:ext>
            </a:extLst>
          </p:cNvPr>
          <p:cNvSpPr txBox="1"/>
          <p:nvPr/>
        </p:nvSpPr>
        <p:spPr>
          <a:xfrm>
            <a:off x="995991" y="2494046"/>
            <a:ext cx="7064933" cy="3416320"/>
          </a:xfrm>
          <a:prstGeom prst="rect">
            <a:avLst/>
          </a:prstGeom>
          <a:noFill/>
        </p:spPr>
        <p:txBody>
          <a:bodyPr wrap="square">
            <a:spAutoFit/>
          </a:bodyPr>
          <a:lstStyle/>
          <a:p>
            <a:pPr marL="285750" indent="-285750">
              <a:buFont typeface="Arial" panose="020B0604020202020204" pitchFamily="34" charset="0"/>
              <a:buChar char="•"/>
            </a:pPr>
            <a:r>
              <a:rPr lang="en-GB" sz="2000" dirty="0"/>
              <a:t>Controls have to be set up on both the </a:t>
            </a:r>
            <a:r>
              <a:rPr lang="en-GB" sz="2000" b="1" dirty="0"/>
              <a:t>broadband connection </a:t>
            </a:r>
            <a:r>
              <a:rPr lang="en-GB" sz="2000" u="sng" dirty="0">
                <a:solidFill>
                  <a:srgbClr val="FF0000"/>
                </a:solidFill>
              </a:rPr>
              <a:t>AND</a:t>
            </a:r>
            <a:r>
              <a:rPr lang="en-GB" sz="2000" dirty="0"/>
              <a:t> </a:t>
            </a:r>
            <a:r>
              <a:rPr lang="en-GB" sz="2000" b="1" dirty="0"/>
              <a:t>each individual device</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These </a:t>
            </a:r>
            <a:r>
              <a:rPr lang="en-GB" sz="2000" b="1" dirty="0"/>
              <a:t>do not come as standard </a:t>
            </a:r>
            <a:r>
              <a:rPr lang="en-GB" sz="2000" dirty="0"/>
              <a:t>so it’s worth checking</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They are important because they allow you to:</a:t>
            </a:r>
          </a:p>
          <a:p>
            <a:pPr marL="742950" lvl="1" indent="-285750">
              <a:buFont typeface="Arial" panose="020B0604020202020204" pitchFamily="34" charset="0"/>
              <a:buChar char="•"/>
            </a:pPr>
            <a:r>
              <a:rPr lang="en-GB" sz="2000" dirty="0">
                <a:solidFill>
                  <a:srgbClr val="FF0000"/>
                </a:solidFill>
                <a:highlight>
                  <a:srgbClr val="FAFAFA"/>
                </a:highlight>
              </a:rPr>
              <a:t>B</a:t>
            </a:r>
            <a:r>
              <a:rPr lang="en-GB" sz="2000" i="0" dirty="0">
                <a:solidFill>
                  <a:srgbClr val="FF0000"/>
                </a:solidFill>
                <a:effectLst/>
                <a:highlight>
                  <a:srgbClr val="FAFAFA"/>
                </a:highlight>
              </a:rPr>
              <a:t>lock</a:t>
            </a:r>
            <a:r>
              <a:rPr lang="en-GB" sz="2000" i="0" dirty="0">
                <a:effectLst/>
                <a:highlight>
                  <a:srgbClr val="FAFAFA"/>
                </a:highlight>
              </a:rPr>
              <a:t> </a:t>
            </a:r>
            <a:r>
              <a:rPr lang="en-GB" sz="2000" i="0" dirty="0">
                <a:solidFill>
                  <a:srgbClr val="FF0000"/>
                </a:solidFill>
                <a:effectLst/>
                <a:highlight>
                  <a:srgbClr val="FAFAFA"/>
                </a:highlight>
              </a:rPr>
              <a:t>and</a:t>
            </a:r>
            <a:r>
              <a:rPr lang="en-GB" sz="2000" i="0" dirty="0">
                <a:effectLst/>
                <a:highlight>
                  <a:srgbClr val="FAFAFA"/>
                </a:highlight>
              </a:rPr>
              <a:t> </a:t>
            </a:r>
            <a:r>
              <a:rPr lang="en-GB" sz="2000" i="0" dirty="0">
                <a:solidFill>
                  <a:srgbClr val="FF0000"/>
                </a:solidFill>
                <a:effectLst/>
                <a:highlight>
                  <a:srgbClr val="FAFAFA"/>
                </a:highlight>
              </a:rPr>
              <a:t>filter</a:t>
            </a:r>
            <a:r>
              <a:rPr lang="en-GB" sz="2000" i="0" dirty="0">
                <a:effectLst/>
                <a:highlight>
                  <a:srgbClr val="FAFAFA"/>
                </a:highlight>
              </a:rPr>
              <a:t> </a:t>
            </a:r>
            <a:r>
              <a:rPr lang="en-GB" sz="2000" b="0" i="0" dirty="0">
                <a:solidFill>
                  <a:schemeClr val="tx1"/>
                </a:solidFill>
                <a:effectLst/>
                <a:highlight>
                  <a:srgbClr val="FAFAFA"/>
                </a:highlight>
              </a:rPr>
              <a:t>upsetting or inappropriate content or sites</a:t>
            </a:r>
          </a:p>
          <a:p>
            <a:pPr marL="742950" lvl="1" indent="-285750">
              <a:buFont typeface="Arial" panose="020B0604020202020204" pitchFamily="34" charset="0"/>
              <a:buChar char="•"/>
            </a:pPr>
            <a:endParaRPr lang="en-GB" sz="2000" dirty="0">
              <a:solidFill>
                <a:schemeClr val="tx1"/>
              </a:solidFill>
              <a:highlight>
                <a:srgbClr val="FAFAFA"/>
              </a:highlight>
            </a:endParaRPr>
          </a:p>
          <a:p>
            <a:pPr marL="742950" lvl="1" indent="-285750">
              <a:buFont typeface="Arial" panose="020B0604020202020204" pitchFamily="34" charset="0"/>
              <a:buChar char="•"/>
            </a:pPr>
            <a:r>
              <a:rPr lang="en-GB" sz="2000" dirty="0">
                <a:solidFill>
                  <a:srgbClr val="FF0000"/>
                </a:solidFill>
                <a:highlight>
                  <a:srgbClr val="FAFAFA"/>
                </a:highlight>
              </a:rPr>
              <a:t>Plan what time and how long </a:t>
            </a:r>
            <a:r>
              <a:rPr lang="en-GB" sz="2000" dirty="0">
                <a:solidFill>
                  <a:srgbClr val="525455"/>
                </a:solidFill>
                <a:highlight>
                  <a:srgbClr val="FAFAFA"/>
                </a:highlight>
              </a:rPr>
              <a:t>your child can go online for</a:t>
            </a:r>
            <a:endParaRPr lang="en-GB" sz="2000" dirty="0"/>
          </a:p>
          <a:p>
            <a:pPr marL="285750" indent="-285750">
              <a:buFont typeface="Arial" panose="020B0604020202020204" pitchFamily="34" charset="0"/>
              <a:buChar char="•"/>
            </a:pPr>
            <a:endParaRPr lang="en-GB" dirty="0"/>
          </a:p>
          <a:p>
            <a:pPr marL="742950" lvl="1" indent="-285750">
              <a:buFont typeface="Arial" panose="020B0604020202020204" pitchFamily="34" charset="0"/>
              <a:buChar char="•"/>
            </a:pPr>
            <a:endParaRPr lang="en-GB" dirty="0"/>
          </a:p>
        </p:txBody>
      </p:sp>
    </p:spTree>
    <p:extLst>
      <p:ext uri="{BB962C8B-B14F-4D97-AF65-F5344CB8AC3E}">
        <p14:creationId xmlns:p14="http://schemas.microsoft.com/office/powerpoint/2010/main" val="31176729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53D9CA2-8A67-B24A-1CC2-B7C579EFD37E}"/>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307DCB46-BF3E-8F96-C83C-AFE94491BBC4}"/>
              </a:ext>
            </a:extLst>
          </p:cNvPr>
          <p:cNvSpPr/>
          <p:nvPr/>
        </p:nvSpPr>
        <p:spPr>
          <a:xfrm>
            <a:off x="10178321" y="224852"/>
            <a:ext cx="1873771" cy="25033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C3602D2F-5FB5-44A5-A787-4DEBD7FC7BE6}"/>
              </a:ext>
            </a:extLst>
          </p:cNvPr>
          <p:cNvSpPr txBox="1"/>
          <p:nvPr/>
        </p:nvSpPr>
        <p:spPr>
          <a:xfrm>
            <a:off x="234489" y="382946"/>
            <a:ext cx="11817603" cy="461665"/>
          </a:xfrm>
          <a:prstGeom prst="rect">
            <a:avLst/>
          </a:prstGeom>
          <a:noFill/>
        </p:spPr>
        <p:txBody>
          <a:bodyPr wrap="square" rtlCol="0">
            <a:spAutoFit/>
          </a:bodyPr>
          <a:lstStyle/>
          <a:p>
            <a:r>
              <a:rPr lang="en-GB" sz="2400"/>
              <a:t>Visit </a:t>
            </a:r>
            <a:r>
              <a:rPr lang="en-GB" sz="2400">
                <a:hlinkClick r:id="rId3"/>
              </a:rPr>
              <a:t>www.internetmatters.org/parental-controls/</a:t>
            </a:r>
            <a:r>
              <a:rPr lang="en-GB" sz="2400"/>
              <a:t> to find out how to set controls on devices:</a:t>
            </a:r>
          </a:p>
        </p:txBody>
      </p:sp>
      <p:pic>
        <p:nvPicPr>
          <p:cNvPr id="7" name="Picture 6">
            <a:extLst>
              <a:ext uri="{FF2B5EF4-FFF2-40B4-BE49-F238E27FC236}">
                <a16:creationId xmlns:a16="http://schemas.microsoft.com/office/drawing/2014/main" id="{2743F241-E939-CC9A-3A5A-D994B59D6096}"/>
              </a:ext>
            </a:extLst>
          </p:cNvPr>
          <p:cNvPicPr>
            <a:picLocks noChangeAspect="1"/>
          </p:cNvPicPr>
          <p:nvPr/>
        </p:nvPicPr>
        <p:blipFill>
          <a:blip r:embed="rId4"/>
          <a:stretch>
            <a:fillRect/>
          </a:stretch>
        </p:blipFill>
        <p:spPr>
          <a:xfrm>
            <a:off x="3197642" y="1002704"/>
            <a:ext cx="8759870" cy="5426712"/>
          </a:xfrm>
          <a:prstGeom prst="rect">
            <a:avLst/>
          </a:prstGeom>
        </p:spPr>
      </p:pic>
      <p:pic>
        <p:nvPicPr>
          <p:cNvPr id="3" name="Picture 2">
            <a:extLst>
              <a:ext uri="{FF2B5EF4-FFF2-40B4-BE49-F238E27FC236}">
                <a16:creationId xmlns:a16="http://schemas.microsoft.com/office/drawing/2014/main" id="{23688349-8845-1AB4-F09B-D271F03AC7EE}"/>
              </a:ext>
            </a:extLst>
          </p:cNvPr>
          <p:cNvPicPr>
            <a:picLocks noChangeAspect="1"/>
          </p:cNvPicPr>
          <p:nvPr/>
        </p:nvPicPr>
        <p:blipFill>
          <a:blip r:embed="rId5"/>
          <a:stretch>
            <a:fillRect/>
          </a:stretch>
        </p:blipFill>
        <p:spPr>
          <a:xfrm>
            <a:off x="136472" y="1059504"/>
            <a:ext cx="2883282" cy="2739358"/>
          </a:xfrm>
          <a:prstGeom prst="rect">
            <a:avLst/>
          </a:prstGeom>
        </p:spPr>
      </p:pic>
    </p:spTree>
    <p:extLst>
      <p:ext uri="{BB962C8B-B14F-4D97-AF65-F5344CB8AC3E}">
        <p14:creationId xmlns:p14="http://schemas.microsoft.com/office/powerpoint/2010/main" val="30087933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43601A05-92C8-BB64-9B0E-74575B84C4D2}"/>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useBgFill="1">
        <p:nvSpPr>
          <p:cNvPr id="6159" name="Rectangle 6158">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053529C-8E40-C3E1-7112-8F54707FDC00}"/>
              </a:ext>
            </a:extLst>
          </p:cNvPr>
          <p:cNvSpPr>
            <a:spLocks noGrp="1"/>
          </p:cNvSpPr>
          <p:nvPr>
            <p:ph type="title"/>
          </p:nvPr>
        </p:nvSpPr>
        <p:spPr>
          <a:xfrm>
            <a:off x="682818" y="624060"/>
            <a:ext cx="5120561" cy="1325563"/>
          </a:xfrm>
        </p:spPr>
        <p:txBody>
          <a:bodyPr vert="horz" lIns="91440" tIns="45720" rIns="91440" bIns="45720" rtlCol="0" anchor="ctr">
            <a:normAutofit/>
          </a:bodyPr>
          <a:lstStyle/>
          <a:p>
            <a:r>
              <a:rPr lang="en-US" b="1" kern="1200" dirty="0">
                <a:solidFill>
                  <a:schemeClr val="tx1"/>
                </a:solidFill>
                <a:latin typeface="+mj-lt"/>
                <a:ea typeface="+mj-ea"/>
                <a:cs typeface="+mj-cs"/>
              </a:rPr>
              <a:t>REMEMBER</a:t>
            </a:r>
            <a:endParaRPr lang="en-US" kern="1200" dirty="0">
              <a:solidFill>
                <a:schemeClr val="tx1"/>
              </a:solidFill>
              <a:latin typeface="+mj-lt"/>
              <a:ea typeface="+mj-ea"/>
              <a:cs typeface="+mj-cs"/>
            </a:endParaRPr>
          </a:p>
        </p:txBody>
      </p:sp>
      <p:sp>
        <p:nvSpPr>
          <p:cNvPr id="2" name="Content Placeholder 1">
            <a:extLst>
              <a:ext uri="{FF2B5EF4-FFF2-40B4-BE49-F238E27FC236}">
                <a16:creationId xmlns:a16="http://schemas.microsoft.com/office/drawing/2014/main" id="{60918C3E-D360-8E16-D445-F7CB84C85691}"/>
              </a:ext>
            </a:extLst>
          </p:cNvPr>
          <p:cNvSpPr>
            <a:spLocks noGrp="1"/>
          </p:cNvSpPr>
          <p:nvPr>
            <p:ph idx="1"/>
          </p:nvPr>
        </p:nvSpPr>
        <p:spPr>
          <a:xfrm>
            <a:off x="576706" y="1792333"/>
            <a:ext cx="5092194" cy="4351338"/>
          </a:xfrm>
        </p:spPr>
        <p:txBody>
          <a:bodyPr vert="horz" lIns="91440" tIns="45720" rIns="91440" bIns="45720" rtlCol="0">
            <a:normAutofit/>
          </a:bodyPr>
          <a:lstStyle/>
          <a:p>
            <a:r>
              <a:rPr lang="en-US" sz="2400" b="1" i="0" dirty="0">
                <a:solidFill>
                  <a:schemeClr val="tx1"/>
                </a:solidFill>
                <a:effectLst/>
                <a:highlight>
                  <a:srgbClr val="FAFAFA"/>
                </a:highlight>
              </a:rPr>
              <a:t>As children get older, restrictions and controls you use will change</a:t>
            </a:r>
            <a:r>
              <a:rPr lang="en-US" sz="2400" b="0" i="0" dirty="0">
                <a:solidFill>
                  <a:schemeClr val="tx1"/>
                </a:solidFill>
                <a:effectLst/>
                <a:highlight>
                  <a:srgbClr val="FAFAFA"/>
                </a:highlight>
              </a:rPr>
              <a:t>, but only at a pace you feel is appropriate for your child, not pressure from your child </a:t>
            </a:r>
            <a:r>
              <a:rPr lang="en-US" sz="2400" i="1" dirty="0">
                <a:solidFill>
                  <a:schemeClr val="accent2"/>
                </a:solidFill>
                <a:effectLst/>
                <a:highlight>
                  <a:srgbClr val="FAFAFA"/>
                </a:highlight>
              </a:rPr>
              <a:t>“because everyone else is allowed”</a:t>
            </a:r>
          </a:p>
          <a:p>
            <a:endParaRPr lang="en-US" sz="2400" b="0" i="1" dirty="0">
              <a:solidFill>
                <a:schemeClr val="tx1"/>
              </a:solidFill>
              <a:effectLst/>
              <a:highlight>
                <a:srgbClr val="FAFAFA"/>
              </a:highlight>
            </a:endParaRPr>
          </a:p>
          <a:p>
            <a:r>
              <a:rPr lang="en-US" sz="2400" b="1" i="0" dirty="0">
                <a:solidFill>
                  <a:schemeClr val="tx1"/>
                </a:solidFill>
                <a:effectLst/>
                <a:highlight>
                  <a:srgbClr val="FAFAFA"/>
                </a:highlight>
              </a:rPr>
              <a:t>Content filters are never 100% effective, </a:t>
            </a:r>
            <a:r>
              <a:rPr lang="en-US" sz="2400" b="0" i="0" dirty="0">
                <a:solidFill>
                  <a:schemeClr val="tx1"/>
                </a:solidFill>
                <a:effectLst/>
                <a:highlight>
                  <a:srgbClr val="FAFAFA"/>
                </a:highlight>
              </a:rPr>
              <a:t>at some point your child </a:t>
            </a:r>
            <a:r>
              <a:rPr lang="en-US" sz="2400" dirty="0">
                <a:solidFill>
                  <a:schemeClr val="tx1"/>
                </a:solidFill>
                <a:highlight>
                  <a:srgbClr val="FAFAFA"/>
                </a:highlight>
              </a:rPr>
              <a:t>may come across</a:t>
            </a:r>
            <a:r>
              <a:rPr lang="en-US" sz="2400" b="0" i="0" dirty="0">
                <a:solidFill>
                  <a:schemeClr val="tx1"/>
                </a:solidFill>
                <a:effectLst/>
                <a:highlight>
                  <a:srgbClr val="FAFAFA"/>
                </a:highlight>
              </a:rPr>
              <a:t> inappropriate or upsetting content, so </a:t>
            </a:r>
            <a:r>
              <a:rPr lang="en-US" sz="2400" i="0" dirty="0">
                <a:solidFill>
                  <a:schemeClr val="accent2"/>
                </a:solidFill>
                <a:effectLst/>
                <a:highlight>
                  <a:srgbClr val="FAFAFA"/>
                </a:highlight>
              </a:rPr>
              <a:t>make time to talk regularly</a:t>
            </a:r>
            <a:endParaRPr lang="en-US" sz="2400" dirty="0">
              <a:solidFill>
                <a:schemeClr val="accent2"/>
              </a:solidFill>
            </a:endParaRPr>
          </a:p>
        </p:txBody>
      </p:sp>
      <p:sp>
        <p:nvSpPr>
          <p:cNvPr id="6155" name="Oval 6154">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148" name="Picture 4" descr="5 Must-Knows to Communicate Effectively with Your Child | Tittle for Parents  Blog">
            <a:extLst>
              <a:ext uri="{FF2B5EF4-FFF2-40B4-BE49-F238E27FC236}">
                <a16:creationId xmlns:a16="http://schemas.microsoft.com/office/drawing/2014/main" id="{7F750D03-62AB-187F-A180-99A0DF3CAA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0656" b="-1"/>
          <a:stretch/>
        </p:blipFill>
        <p:spPr bwMode="auto">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a:extLst>
            <a:ext uri="{909E8E84-426E-40DD-AFC4-6F175D3DCCD1}">
              <a14:hiddenFill xmlns:a14="http://schemas.microsoft.com/office/drawing/2010/main">
                <a:solidFill>
                  <a:srgbClr val="FFFFFF"/>
                </a:solidFill>
              </a14:hiddenFill>
            </a:ext>
          </a:extLst>
        </p:spPr>
      </p:pic>
      <p:sp>
        <p:nvSpPr>
          <p:cNvPr id="6157" name="Arc 6156">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 name="Picture 4" descr="Free dialog tip advice illustration">
            <a:extLst>
              <a:ext uri="{FF2B5EF4-FFF2-40B4-BE49-F238E27FC236}">
                <a16:creationId xmlns:a16="http://schemas.microsoft.com/office/drawing/2014/main" id="{6C313E5F-12AF-6246-B7BA-8E8EE1D436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78" r="10549" b="-2"/>
          <a:stretch/>
        </p:blipFill>
        <p:spPr bwMode="auto">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Lst>
        </p:spPr>
      </p:pic>
      <p:pic>
        <p:nvPicPr>
          <p:cNvPr id="4" name="Picture 3" descr="A red and black rectangular sign with white text&#10;&#10;Description automatically generated with low confidence">
            <a:extLst>
              <a:ext uri="{FF2B5EF4-FFF2-40B4-BE49-F238E27FC236}">
                <a16:creationId xmlns:a16="http://schemas.microsoft.com/office/drawing/2014/main" id="{95565A9B-7D14-522E-CA84-9C198B0D50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4557" y="281689"/>
            <a:ext cx="1138484" cy="801355"/>
          </a:xfrm>
          <a:prstGeom prst="rect">
            <a:avLst/>
          </a:prstGeom>
        </p:spPr>
      </p:pic>
    </p:spTree>
    <p:extLst>
      <p:ext uri="{BB962C8B-B14F-4D97-AF65-F5344CB8AC3E}">
        <p14:creationId xmlns:p14="http://schemas.microsoft.com/office/powerpoint/2010/main" val="24027419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0955E62-181C-3A32-9835-A78C7AE38E89}"/>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Parental Supervision on Children's Device Usage and Gaming – Azadeh  Forghani, PhD">
            <a:extLst>
              <a:ext uri="{FF2B5EF4-FFF2-40B4-BE49-F238E27FC236}">
                <a16:creationId xmlns:a16="http://schemas.microsoft.com/office/drawing/2014/main" id="{079DD367-970D-F264-8FF5-DED8CF8AC36A}"/>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
            <a:ext cx="12192000" cy="68503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FCA01B6-E455-528E-5324-61FD84C53325}"/>
              </a:ext>
            </a:extLst>
          </p:cNvPr>
          <p:cNvSpPr txBox="1"/>
          <p:nvPr/>
        </p:nvSpPr>
        <p:spPr>
          <a:xfrm>
            <a:off x="2596854" y="2447140"/>
            <a:ext cx="6815412"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GB" sz="4800" b="1"/>
              <a:t>SCREENTIME</a:t>
            </a:r>
            <a:endParaRPr lang="en-GB" sz="4000"/>
          </a:p>
        </p:txBody>
      </p:sp>
      <p:pic>
        <p:nvPicPr>
          <p:cNvPr id="3" name="Picture 2" descr="A red rectangular sign with white text and heart&#10;&#10;Description automatically generated">
            <a:extLst>
              <a:ext uri="{FF2B5EF4-FFF2-40B4-BE49-F238E27FC236}">
                <a16:creationId xmlns:a16="http://schemas.microsoft.com/office/drawing/2014/main" id="{8EFC91DD-29CA-0AD9-8A7A-A151299410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710" y="5832090"/>
            <a:ext cx="1290918" cy="923613"/>
          </a:xfrm>
          <a:prstGeom prst="rect">
            <a:avLst/>
          </a:prstGeom>
        </p:spPr>
      </p:pic>
    </p:spTree>
    <p:extLst>
      <p:ext uri="{BB962C8B-B14F-4D97-AF65-F5344CB8AC3E}">
        <p14:creationId xmlns:p14="http://schemas.microsoft.com/office/powerpoint/2010/main" val="1209405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39A6D0C-33F6-2A49-D7BD-B236BF4A92FF}"/>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F83A97F-0EAF-4AFF-9834-C8684908CD37}"/>
              </a:ext>
            </a:extLst>
          </p:cNvPr>
          <p:cNvSpPr/>
          <p:nvPr/>
        </p:nvSpPr>
        <p:spPr>
          <a:xfrm>
            <a:off x="4051876" y="4817287"/>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7" name="TextBox 6">
            <a:extLst>
              <a:ext uri="{FF2B5EF4-FFF2-40B4-BE49-F238E27FC236}">
                <a16:creationId xmlns:a16="http://schemas.microsoft.com/office/drawing/2014/main" id="{2131E8D3-708B-2890-C39E-F01A91AB0E31}"/>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2024</a:t>
            </a:r>
            <a:endParaRPr lang="en-GB" sz="1400"/>
          </a:p>
        </p:txBody>
      </p:sp>
      <p:sp>
        <p:nvSpPr>
          <p:cNvPr id="4" name="Rectangle 3">
            <a:extLst>
              <a:ext uri="{FF2B5EF4-FFF2-40B4-BE49-F238E27FC236}">
                <a16:creationId xmlns:a16="http://schemas.microsoft.com/office/drawing/2014/main" id="{12825948-F2D0-8FBF-8D3E-9D5B25FB18C7}"/>
              </a:ext>
            </a:extLst>
          </p:cNvPr>
          <p:cNvSpPr/>
          <p:nvPr/>
        </p:nvSpPr>
        <p:spPr>
          <a:xfrm>
            <a:off x="2181372" y="331792"/>
            <a:ext cx="8846180" cy="1481570"/>
          </a:xfrm>
          <a:prstGeom prst="rect">
            <a:avLst/>
          </a:prstGeom>
        </p:spPr>
        <p:txBody>
          <a:bodyPr vert="horz" lIns="91440" tIns="45720" rIns="91440" bIns="45720" rtlCol="0" anchor="b">
            <a:normAutofit fontScale="92500"/>
          </a:bodyPr>
          <a:lstStyle/>
          <a:p>
            <a:pPr>
              <a:lnSpc>
                <a:spcPct val="90000"/>
              </a:lnSpc>
              <a:spcBef>
                <a:spcPct val="0"/>
              </a:spcBef>
              <a:spcAft>
                <a:spcPts val="600"/>
              </a:spcAft>
            </a:pPr>
            <a:r>
              <a:rPr lang="en-US" sz="2800" b="1" dirty="0">
                <a:solidFill>
                  <a:srgbClr val="FF0000"/>
                </a:solidFill>
                <a:ea typeface="+mj-ea"/>
                <a:cs typeface="+mj-cs"/>
              </a:rPr>
              <a:t>WORRIED</a:t>
            </a:r>
            <a:r>
              <a:rPr lang="en-US" sz="2800" b="1" dirty="0">
                <a:ea typeface="+mj-ea"/>
                <a:cs typeface="+mj-cs"/>
              </a:rPr>
              <a:t> about their</a:t>
            </a:r>
            <a:r>
              <a:rPr lang="en-US" sz="2800" b="1" dirty="0">
                <a:solidFill>
                  <a:srgbClr val="FF0000"/>
                </a:solidFill>
                <a:ea typeface="+mj-ea"/>
                <a:cs typeface="+mj-cs"/>
              </a:rPr>
              <a:t> SCREENTIME</a:t>
            </a:r>
            <a:r>
              <a:rPr lang="en-US" sz="2800" b="1" dirty="0">
                <a:ea typeface="+mj-ea"/>
                <a:cs typeface="+mj-cs"/>
              </a:rPr>
              <a:t>??</a:t>
            </a:r>
          </a:p>
          <a:p>
            <a:pPr>
              <a:lnSpc>
                <a:spcPct val="90000"/>
              </a:lnSpc>
              <a:spcBef>
                <a:spcPct val="0"/>
              </a:spcBef>
              <a:spcAft>
                <a:spcPts val="600"/>
              </a:spcAft>
            </a:pPr>
            <a:r>
              <a:rPr lang="en-US" sz="2800" b="1" dirty="0">
                <a:ea typeface="+mj-ea"/>
                <a:cs typeface="+mj-cs"/>
              </a:rPr>
              <a:t>Do you know </a:t>
            </a:r>
            <a:r>
              <a:rPr lang="en-US" sz="2800" b="1" dirty="0">
                <a:solidFill>
                  <a:srgbClr val="FF0000"/>
                </a:solidFill>
                <a:ea typeface="+mj-ea"/>
                <a:cs typeface="+mj-cs"/>
              </a:rPr>
              <a:t>HOW LONG YOUR CHILD SPENDS </a:t>
            </a:r>
            <a:r>
              <a:rPr lang="en-US" sz="2800" dirty="0">
                <a:ea typeface="+mj-ea"/>
                <a:cs typeface="+mj-cs"/>
              </a:rPr>
              <a:t>online daily?</a:t>
            </a:r>
          </a:p>
          <a:p>
            <a:pPr>
              <a:lnSpc>
                <a:spcPct val="90000"/>
              </a:lnSpc>
              <a:spcBef>
                <a:spcPct val="0"/>
              </a:spcBef>
              <a:spcAft>
                <a:spcPts val="600"/>
              </a:spcAft>
            </a:pPr>
            <a:r>
              <a:rPr lang="en-US" sz="2400" b="1" dirty="0">
                <a:ea typeface="+mj-ea"/>
                <a:cs typeface="+mj-cs"/>
              </a:rPr>
              <a:t> </a:t>
            </a:r>
          </a:p>
        </p:txBody>
      </p:sp>
      <p:sp>
        <p:nvSpPr>
          <p:cNvPr id="11" name="TextBox 10">
            <a:extLst>
              <a:ext uri="{FF2B5EF4-FFF2-40B4-BE49-F238E27FC236}">
                <a16:creationId xmlns:a16="http://schemas.microsoft.com/office/drawing/2014/main" id="{97682588-52CF-996E-D01B-1A14A665AB06}"/>
              </a:ext>
            </a:extLst>
          </p:cNvPr>
          <p:cNvSpPr txBox="1"/>
          <p:nvPr/>
        </p:nvSpPr>
        <p:spPr>
          <a:xfrm>
            <a:off x="3116056" y="5948425"/>
            <a:ext cx="9075944" cy="461665"/>
          </a:xfrm>
          <a:prstGeom prst="rect">
            <a:avLst/>
          </a:prstGeom>
          <a:noFill/>
        </p:spPr>
        <p:txBody>
          <a:bodyPr wrap="square">
            <a:spAutoFit/>
          </a:bodyPr>
          <a:lstStyle/>
          <a:p>
            <a:r>
              <a:rPr lang="en-GB" sz="2400" dirty="0"/>
              <a:t> Visit </a:t>
            </a:r>
            <a:r>
              <a:rPr lang="en-GB" sz="2400" dirty="0">
                <a:hlinkClick r:id="rId3"/>
              </a:rPr>
              <a:t>screentime.lgfl.net</a:t>
            </a:r>
            <a:r>
              <a:rPr lang="en-GB" sz="2400" dirty="0"/>
              <a:t> for advice and tips to manage screentime</a:t>
            </a:r>
          </a:p>
        </p:txBody>
      </p:sp>
      <p:sp>
        <p:nvSpPr>
          <p:cNvPr id="5" name="TextBox 4">
            <a:extLst>
              <a:ext uri="{FF2B5EF4-FFF2-40B4-BE49-F238E27FC236}">
                <a16:creationId xmlns:a16="http://schemas.microsoft.com/office/drawing/2014/main" id="{851D7FE0-04A0-1D41-F902-DC5B3578FC9D}"/>
              </a:ext>
            </a:extLst>
          </p:cNvPr>
          <p:cNvSpPr txBox="1"/>
          <p:nvPr/>
        </p:nvSpPr>
        <p:spPr>
          <a:xfrm>
            <a:off x="6352394" y="3429000"/>
            <a:ext cx="4675158" cy="2031325"/>
          </a:xfrm>
          <a:prstGeom prst="rect">
            <a:avLst/>
          </a:prstGeom>
          <a:noFill/>
        </p:spPr>
        <p:txBody>
          <a:bodyPr wrap="square" rtlCol="0">
            <a:spAutoFit/>
          </a:bodyPr>
          <a:lstStyle/>
          <a:p>
            <a:pPr marL="285750" indent="-285750">
              <a:buFont typeface="Arial" panose="020B0604020202020204" pitchFamily="34" charset="0"/>
              <a:buChar char="•"/>
            </a:pPr>
            <a:r>
              <a:rPr lang="en-GB" sz="1800" dirty="0"/>
              <a:t>Children spent an average </a:t>
            </a:r>
            <a:r>
              <a:rPr lang="en-GB" sz="1800" b="1" dirty="0"/>
              <a:t>3 hours 5 minutes per day</a:t>
            </a:r>
            <a:r>
              <a:rPr lang="en-GB" sz="1800" dirty="0"/>
              <a:t> accessing the internet, across smartphones, tablets and computers</a:t>
            </a:r>
          </a:p>
          <a:p>
            <a:endParaRPr lang="en-GB" sz="1800" dirty="0"/>
          </a:p>
          <a:p>
            <a:pPr marL="285750" indent="-285750">
              <a:buFont typeface="Arial" panose="020B0604020202020204" pitchFamily="34" charset="0"/>
              <a:buChar char="•"/>
            </a:pPr>
            <a:r>
              <a:rPr lang="en-GB" sz="1800" dirty="0"/>
              <a:t>Four in ten (39%) parents of children aged 3-17 report finding it</a:t>
            </a:r>
            <a:r>
              <a:rPr lang="en-GB" sz="1800" b="1" dirty="0"/>
              <a:t> hard to control their child’s screentime</a:t>
            </a:r>
            <a:endParaRPr lang="en-GB" sz="2800" b="1" dirty="0"/>
          </a:p>
        </p:txBody>
      </p:sp>
      <p:pic>
        <p:nvPicPr>
          <p:cNvPr id="6" name="Picture 5">
            <a:extLst>
              <a:ext uri="{FF2B5EF4-FFF2-40B4-BE49-F238E27FC236}">
                <a16:creationId xmlns:a16="http://schemas.microsoft.com/office/drawing/2014/main" id="{79631F73-9F02-A937-F2BC-711CA38865AA}"/>
              </a:ext>
            </a:extLst>
          </p:cNvPr>
          <p:cNvPicPr>
            <a:picLocks noChangeAspect="1"/>
          </p:cNvPicPr>
          <p:nvPr/>
        </p:nvPicPr>
        <p:blipFill rotWithShape="1">
          <a:blip r:embed="rId4"/>
          <a:srcRect l="8884" t="1133" r="49413" b="13205"/>
          <a:stretch/>
        </p:blipFill>
        <p:spPr>
          <a:xfrm>
            <a:off x="3131917" y="2610046"/>
            <a:ext cx="2707690" cy="3094329"/>
          </a:xfrm>
          <a:prstGeom prst="rect">
            <a:avLst/>
          </a:prstGeom>
        </p:spPr>
      </p:pic>
      <p:pic>
        <p:nvPicPr>
          <p:cNvPr id="3" name="Picture 2" descr="Free did you know speech balloon message illustration">
            <a:extLst>
              <a:ext uri="{FF2B5EF4-FFF2-40B4-BE49-F238E27FC236}">
                <a16:creationId xmlns:a16="http://schemas.microsoft.com/office/drawing/2014/main" id="{25578F08-710D-E550-E2D2-1858B351C0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9951" y="1426486"/>
            <a:ext cx="2149022" cy="214902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Free speech bubble talking chat illustration">
            <a:extLst>
              <a:ext uri="{FF2B5EF4-FFF2-40B4-BE49-F238E27FC236}">
                <a16:creationId xmlns:a16="http://schemas.microsoft.com/office/drawing/2014/main" id="{80EDCB9B-F738-F885-896E-E4E733A011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040" y="305981"/>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9463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78F67090-41C8-0347-52C5-204AE1BC7E60}"/>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B8D4DC7-73B7-4BA4-8DE4-3AB10B65D7AE}"/>
              </a:ext>
            </a:extLst>
          </p:cNvPr>
          <p:cNvSpPr/>
          <p:nvPr/>
        </p:nvSpPr>
        <p:spPr>
          <a:xfrm>
            <a:off x="8208355" y="294326"/>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11" name="TextBox 10">
            <a:extLst>
              <a:ext uri="{FF2B5EF4-FFF2-40B4-BE49-F238E27FC236}">
                <a16:creationId xmlns:a16="http://schemas.microsoft.com/office/drawing/2014/main" id="{97682588-52CF-996E-D01B-1A14A665AB06}"/>
              </a:ext>
            </a:extLst>
          </p:cNvPr>
          <p:cNvSpPr txBox="1"/>
          <p:nvPr/>
        </p:nvSpPr>
        <p:spPr>
          <a:xfrm>
            <a:off x="1779781" y="294326"/>
            <a:ext cx="9075944" cy="461665"/>
          </a:xfrm>
          <a:prstGeom prst="rect">
            <a:avLst/>
          </a:prstGeom>
          <a:noFill/>
        </p:spPr>
        <p:txBody>
          <a:bodyPr wrap="square">
            <a:spAutoFit/>
          </a:bodyPr>
          <a:lstStyle/>
          <a:p>
            <a:r>
              <a:rPr lang="en-GB" sz="2400" dirty="0"/>
              <a:t> Visit </a:t>
            </a:r>
            <a:r>
              <a:rPr lang="en-GB" sz="2400" dirty="0">
                <a:hlinkClick r:id="rId3"/>
              </a:rPr>
              <a:t>parentsafe.lgfl.net/</a:t>
            </a:r>
            <a:r>
              <a:rPr lang="en-GB" sz="2400" dirty="0"/>
              <a:t> for advice and tips to manage screentime</a:t>
            </a:r>
          </a:p>
        </p:txBody>
      </p:sp>
      <p:pic>
        <p:nvPicPr>
          <p:cNvPr id="9" name="Picture 8">
            <a:extLst>
              <a:ext uri="{FF2B5EF4-FFF2-40B4-BE49-F238E27FC236}">
                <a16:creationId xmlns:a16="http://schemas.microsoft.com/office/drawing/2014/main" id="{94E47A1E-9F17-B40E-B2C5-F34E8C522FB5}"/>
              </a:ext>
            </a:extLst>
          </p:cNvPr>
          <p:cNvPicPr>
            <a:picLocks noChangeAspect="1"/>
          </p:cNvPicPr>
          <p:nvPr/>
        </p:nvPicPr>
        <p:blipFill>
          <a:blip r:embed="rId4"/>
          <a:stretch>
            <a:fillRect/>
          </a:stretch>
        </p:blipFill>
        <p:spPr>
          <a:xfrm>
            <a:off x="2557777" y="878046"/>
            <a:ext cx="9550076" cy="5979954"/>
          </a:xfrm>
          <a:prstGeom prst="rect">
            <a:avLst/>
          </a:prstGeom>
          <a:ln>
            <a:noFill/>
          </a:ln>
          <a:effectLst>
            <a:outerShdw blurRad="292100" dist="139700" dir="2700000" algn="tl" rotWithShape="0">
              <a:srgbClr val="333333">
                <a:alpha val="65000"/>
              </a:srgbClr>
            </a:outerShdw>
          </a:effectLst>
        </p:spPr>
      </p:pic>
      <p:pic>
        <p:nvPicPr>
          <p:cNvPr id="4" name="Picture 3" descr="Free dialog tip advice illustration">
            <a:extLst>
              <a:ext uri="{FF2B5EF4-FFF2-40B4-BE49-F238E27FC236}">
                <a16:creationId xmlns:a16="http://schemas.microsoft.com/office/drawing/2014/main" id="{97F132BB-9395-282A-5B19-842A53F78C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258" y="410068"/>
            <a:ext cx="1618687" cy="1150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63429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02D50F60-6537-6108-6E4B-F3466DD16390}"/>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7" name="TextBox 6">
            <a:extLst>
              <a:ext uri="{FF2B5EF4-FFF2-40B4-BE49-F238E27FC236}">
                <a16:creationId xmlns:a16="http://schemas.microsoft.com/office/drawing/2014/main" id="{2131E8D3-708B-2890-C39E-F01A91AB0E31}"/>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2024</a:t>
            </a:r>
            <a:endParaRPr lang="en-GB" sz="1400"/>
          </a:p>
        </p:txBody>
      </p:sp>
      <p:sp>
        <p:nvSpPr>
          <p:cNvPr id="4" name="Rectangle 3">
            <a:extLst>
              <a:ext uri="{FF2B5EF4-FFF2-40B4-BE49-F238E27FC236}">
                <a16:creationId xmlns:a16="http://schemas.microsoft.com/office/drawing/2014/main" id="{12825948-F2D0-8FBF-8D3E-9D5B25FB18C7}"/>
              </a:ext>
            </a:extLst>
          </p:cNvPr>
          <p:cNvSpPr/>
          <p:nvPr/>
        </p:nvSpPr>
        <p:spPr>
          <a:xfrm>
            <a:off x="1699375" y="369997"/>
            <a:ext cx="9247824" cy="66751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400" b="1" dirty="0">
                <a:ea typeface="+mj-ea"/>
                <a:cs typeface="+mj-cs"/>
              </a:rPr>
              <a:t>How does your child feel about </a:t>
            </a:r>
            <a:r>
              <a:rPr lang="en-US" sz="2400" b="1" dirty="0">
                <a:solidFill>
                  <a:srgbClr val="FF0000"/>
                </a:solidFill>
                <a:ea typeface="+mj-ea"/>
                <a:cs typeface="+mj-cs"/>
              </a:rPr>
              <a:t>YOUR SCREENTIME vs THEIRS</a:t>
            </a:r>
            <a:r>
              <a:rPr lang="en-US" sz="2400" b="1" dirty="0">
                <a:ea typeface="+mj-ea"/>
                <a:cs typeface="+mj-cs"/>
              </a:rPr>
              <a:t>?</a:t>
            </a:r>
          </a:p>
        </p:txBody>
      </p:sp>
      <p:sp>
        <p:nvSpPr>
          <p:cNvPr id="6" name="Speech Bubble: Rectangle with Corners Rounded 5">
            <a:extLst>
              <a:ext uri="{FF2B5EF4-FFF2-40B4-BE49-F238E27FC236}">
                <a16:creationId xmlns:a16="http://schemas.microsoft.com/office/drawing/2014/main" id="{302E4663-CB27-E28C-E90F-6B26DC4A2C91}"/>
              </a:ext>
            </a:extLst>
          </p:cNvPr>
          <p:cNvSpPr/>
          <p:nvPr/>
        </p:nvSpPr>
        <p:spPr>
          <a:xfrm>
            <a:off x="8636998" y="2407633"/>
            <a:ext cx="2964452" cy="1402397"/>
          </a:xfrm>
          <a:prstGeom prst="wedgeRoundRectCallout">
            <a:avLst>
              <a:gd name="adj1" fmla="val 44679"/>
              <a:gd name="adj2" fmla="val 90957"/>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sz="2000" b="1" dirty="0"/>
              <a:t>45% of 8-11s  feel that </a:t>
            </a:r>
            <a:r>
              <a:rPr lang="en-GB" sz="2000" b="1" dirty="0">
                <a:highlight>
                  <a:srgbClr val="FFFF00"/>
                </a:highlight>
              </a:rPr>
              <a:t>their parents’ screentime is too high</a:t>
            </a:r>
          </a:p>
        </p:txBody>
      </p:sp>
      <p:pic>
        <p:nvPicPr>
          <p:cNvPr id="9" name="Picture 8">
            <a:extLst>
              <a:ext uri="{FF2B5EF4-FFF2-40B4-BE49-F238E27FC236}">
                <a16:creationId xmlns:a16="http://schemas.microsoft.com/office/drawing/2014/main" id="{5F2FC075-AC12-68E5-F938-8DE4A54F2F5A}"/>
              </a:ext>
            </a:extLst>
          </p:cNvPr>
          <p:cNvPicPr>
            <a:picLocks noChangeAspect="1"/>
          </p:cNvPicPr>
          <p:nvPr/>
        </p:nvPicPr>
        <p:blipFill>
          <a:blip r:embed="rId3"/>
          <a:stretch>
            <a:fillRect/>
          </a:stretch>
        </p:blipFill>
        <p:spPr>
          <a:xfrm>
            <a:off x="1857450" y="1848287"/>
            <a:ext cx="6424151" cy="4785091"/>
          </a:xfrm>
          <a:prstGeom prst="rect">
            <a:avLst/>
          </a:prstGeom>
          <a:ln>
            <a:noFill/>
          </a:ln>
          <a:effectLst>
            <a:outerShdw blurRad="292100" dist="139700" dir="2700000" algn="tl" rotWithShape="0">
              <a:srgbClr val="333333">
                <a:alpha val="65000"/>
              </a:srgbClr>
            </a:outerShdw>
          </a:effectLst>
        </p:spPr>
      </p:pic>
      <p:sp>
        <p:nvSpPr>
          <p:cNvPr id="3" name="Speech Bubble: Rectangle with Corners Rounded 2">
            <a:extLst>
              <a:ext uri="{FF2B5EF4-FFF2-40B4-BE49-F238E27FC236}">
                <a16:creationId xmlns:a16="http://schemas.microsoft.com/office/drawing/2014/main" id="{711F8487-70F3-C1C5-4275-BBB44A3FCDD8}"/>
              </a:ext>
            </a:extLst>
          </p:cNvPr>
          <p:cNvSpPr/>
          <p:nvPr/>
        </p:nvSpPr>
        <p:spPr>
          <a:xfrm>
            <a:off x="8680413" y="4395106"/>
            <a:ext cx="2967571" cy="1309102"/>
          </a:xfrm>
          <a:prstGeom prst="wedgeRoundRectCallout">
            <a:avLst>
              <a:gd name="adj1" fmla="val -39759"/>
              <a:gd name="adj2" fmla="val 61620"/>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2000" b="1" dirty="0"/>
              <a:t>35% of 8-17s feel that their own screentime is too high</a:t>
            </a:r>
          </a:p>
        </p:txBody>
      </p:sp>
      <p:pic>
        <p:nvPicPr>
          <p:cNvPr id="10" name="Picture 9" descr="Free speech bubble talking chat illustration">
            <a:extLst>
              <a:ext uri="{FF2B5EF4-FFF2-40B4-BE49-F238E27FC236}">
                <a16:creationId xmlns:a16="http://schemas.microsoft.com/office/drawing/2014/main" id="{99C01CE8-7427-5AE9-B9CC-98777F937C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652" y="164336"/>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1" name="Picture 10" descr="Free did you know speech balloon message illustration">
            <a:extLst>
              <a:ext uri="{FF2B5EF4-FFF2-40B4-BE49-F238E27FC236}">
                <a16:creationId xmlns:a16="http://schemas.microsoft.com/office/drawing/2014/main" id="{84F3E62B-0C7B-159C-FC9B-64496E9651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69378" y="883084"/>
            <a:ext cx="1930407" cy="1930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09973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9A01377-7623-F6D5-E53E-FCCCAE71D624}"/>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Parental Supervision on Children's Device Usage and Gaming – Azadeh  Forghani, PhD">
            <a:extLst>
              <a:ext uri="{FF2B5EF4-FFF2-40B4-BE49-F238E27FC236}">
                <a16:creationId xmlns:a16="http://schemas.microsoft.com/office/drawing/2014/main" id="{079DD367-970D-F264-8FF5-DED8CF8AC36A}"/>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
            <a:ext cx="12192000" cy="68503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FCA01B6-E455-528E-5324-61FD84C53325}"/>
              </a:ext>
            </a:extLst>
          </p:cNvPr>
          <p:cNvSpPr txBox="1"/>
          <p:nvPr/>
        </p:nvSpPr>
        <p:spPr>
          <a:xfrm>
            <a:off x="2596854" y="2447140"/>
            <a:ext cx="6815412" cy="15696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GB" sz="4800" b="1"/>
              <a:t>SOCIAL MEDIA AND GAMING</a:t>
            </a:r>
            <a:endParaRPr lang="en-GB" sz="4000"/>
          </a:p>
        </p:txBody>
      </p:sp>
      <p:pic>
        <p:nvPicPr>
          <p:cNvPr id="3" name="Picture 2" descr="A red rectangular sign with white text and heart&#10;&#10;Description automatically generated">
            <a:extLst>
              <a:ext uri="{FF2B5EF4-FFF2-40B4-BE49-F238E27FC236}">
                <a16:creationId xmlns:a16="http://schemas.microsoft.com/office/drawing/2014/main" id="{42CC1D31-5456-CF3B-EEE7-DFFB7DEFB9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023" y="5832090"/>
            <a:ext cx="1290918" cy="923613"/>
          </a:xfrm>
          <a:prstGeom prst="rect">
            <a:avLst/>
          </a:prstGeom>
        </p:spPr>
      </p:pic>
    </p:spTree>
    <p:extLst>
      <p:ext uri="{BB962C8B-B14F-4D97-AF65-F5344CB8AC3E}">
        <p14:creationId xmlns:p14="http://schemas.microsoft.com/office/powerpoint/2010/main" val="39549887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26511C1-CB16-2AFB-A23A-C5847C203EC2}"/>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7" name="TextBox 6">
            <a:extLst>
              <a:ext uri="{FF2B5EF4-FFF2-40B4-BE49-F238E27FC236}">
                <a16:creationId xmlns:a16="http://schemas.microsoft.com/office/drawing/2014/main" id="{2131E8D3-708B-2890-C39E-F01A91AB0E31}"/>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2024</a:t>
            </a:r>
            <a:endParaRPr lang="en-GB" sz="1400"/>
          </a:p>
        </p:txBody>
      </p:sp>
      <p:sp>
        <p:nvSpPr>
          <p:cNvPr id="9" name="TextBox 8">
            <a:extLst>
              <a:ext uri="{FF2B5EF4-FFF2-40B4-BE49-F238E27FC236}">
                <a16:creationId xmlns:a16="http://schemas.microsoft.com/office/drawing/2014/main" id="{8E73B482-2AEE-2249-EE09-5B388C8880F2}"/>
              </a:ext>
            </a:extLst>
          </p:cNvPr>
          <p:cNvSpPr txBox="1"/>
          <p:nvPr/>
        </p:nvSpPr>
        <p:spPr>
          <a:xfrm>
            <a:off x="3027406" y="1181435"/>
            <a:ext cx="6028652" cy="646331"/>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r>
              <a:rPr lang="en-GB" b="1" dirty="0"/>
              <a:t>YouTube</a:t>
            </a:r>
            <a:r>
              <a:rPr lang="en-GB" dirty="0"/>
              <a:t> is the most popular, but the appeal of many social media platforms varies by age</a:t>
            </a:r>
          </a:p>
        </p:txBody>
      </p:sp>
      <p:sp>
        <p:nvSpPr>
          <p:cNvPr id="3" name="TextBox 2">
            <a:extLst>
              <a:ext uri="{FF2B5EF4-FFF2-40B4-BE49-F238E27FC236}">
                <a16:creationId xmlns:a16="http://schemas.microsoft.com/office/drawing/2014/main" id="{15A05104-042F-58D6-5C32-B7B7DB58329F}"/>
              </a:ext>
            </a:extLst>
          </p:cNvPr>
          <p:cNvSpPr txBox="1"/>
          <p:nvPr/>
        </p:nvSpPr>
        <p:spPr>
          <a:xfrm>
            <a:off x="1782165" y="412878"/>
            <a:ext cx="10409835" cy="523220"/>
          </a:xfrm>
          <a:prstGeom prst="rect">
            <a:avLst/>
          </a:prstGeom>
          <a:noFill/>
        </p:spPr>
        <p:txBody>
          <a:bodyPr wrap="square" rtlCol="0">
            <a:spAutoFit/>
          </a:bodyPr>
          <a:lstStyle/>
          <a:p>
            <a:r>
              <a:rPr lang="en-GB" sz="2800" b="1" dirty="0"/>
              <a:t>Are you </a:t>
            </a:r>
            <a:r>
              <a:rPr lang="en-GB" sz="2800" b="1" dirty="0">
                <a:solidFill>
                  <a:srgbClr val="FF0000"/>
                </a:solidFill>
              </a:rPr>
              <a:t>FAMILIAR WITH THE APPS </a:t>
            </a:r>
            <a:r>
              <a:rPr lang="en-GB" sz="2800" b="1" dirty="0"/>
              <a:t>and</a:t>
            </a:r>
            <a:r>
              <a:rPr lang="en-GB" sz="2800" b="1" dirty="0">
                <a:solidFill>
                  <a:srgbClr val="FF0000"/>
                </a:solidFill>
              </a:rPr>
              <a:t> GAMES </a:t>
            </a:r>
            <a:r>
              <a:rPr lang="en-GB" sz="2800" b="1" dirty="0"/>
              <a:t>your child is on? </a:t>
            </a:r>
          </a:p>
        </p:txBody>
      </p:sp>
      <p:sp>
        <p:nvSpPr>
          <p:cNvPr id="5" name="TextBox 4">
            <a:extLst>
              <a:ext uri="{FF2B5EF4-FFF2-40B4-BE49-F238E27FC236}">
                <a16:creationId xmlns:a16="http://schemas.microsoft.com/office/drawing/2014/main" id="{80C73000-9D06-DDA8-EFA6-A6E3027793D8}"/>
              </a:ext>
            </a:extLst>
          </p:cNvPr>
          <p:cNvSpPr txBox="1"/>
          <p:nvPr/>
        </p:nvSpPr>
        <p:spPr>
          <a:xfrm>
            <a:off x="8861133" y="2632146"/>
            <a:ext cx="2998216" cy="1477328"/>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buFont typeface="Arial" panose="020B0604020202020204" pitchFamily="34" charset="0"/>
              <a:buChar char="•"/>
            </a:pPr>
            <a:r>
              <a:rPr lang="en-GB" dirty="0">
                <a:ln w="0"/>
                <a:solidFill>
                  <a:sysClr val="windowText" lastClr="000000"/>
                </a:solidFill>
              </a:rPr>
              <a:t>under two in ten of all 3-4-year-olds use </a:t>
            </a:r>
            <a:r>
              <a:rPr lang="en-GB" b="1" dirty="0">
                <a:ln w="0"/>
                <a:solidFill>
                  <a:sysClr val="windowText" lastClr="000000"/>
                </a:solidFill>
              </a:rPr>
              <a:t>Instagram</a:t>
            </a:r>
            <a:r>
              <a:rPr lang="en-GB" dirty="0">
                <a:ln w="0"/>
                <a:solidFill>
                  <a:sysClr val="windowText" lastClr="000000"/>
                </a:solidFill>
              </a:rPr>
              <a:t> and/or </a:t>
            </a:r>
            <a:r>
              <a:rPr lang="en-GB" b="1" dirty="0">
                <a:ln w="0"/>
                <a:solidFill>
                  <a:schemeClr val="tx1"/>
                </a:solidFill>
              </a:rPr>
              <a:t>Snapchat</a:t>
            </a:r>
            <a:r>
              <a:rPr lang="en-GB" dirty="0">
                <a:ln w="0"/>
                <a:solidFill>
                  <a:sysClr val="windowText" lastClr="000000"/>
                </a:solidFill>
              </a:rPr>
              <a:t>  </a:t>
            </a:r>
          </a:p>
          <a:p>
            <a:pPr marL="285750" indent="-285750">
              <a:buFont typeface="Arial" panose="020B0604020202020204" pitchFamily="34" charset="0"/>
              <a:buChar char="•"/>
            </a:pPr>
            <a:r>
              <a:rPr lang="en-GB" dirty="0">
                <a:ln w="0"/>
                <a:solidFill>
                  <a:sysClr val="windowText" lastClr="000000"/>
                </a:solidFill>
              </a:rPr>
              <a:t>this rises to eight in ten among 16-17s</a:t>
            </a:r>
          </a:p>
        </p:txBody>
      </p:sp>
      <p:pic>
        <p:nvPicPr>
          <p:cNvPr id="8" name="Picture 7">
            <a:extLst>
              <a:ext uri="{FF2B5EF4-FFF2-40B4-BE49-F238E27FC236}">
                <a16:creationId xmlns:a16="http://schemas.microsoft.com/office/drawing/2014/main" id="{1CC2B91C-034D-2DCD-F4F5-CA8CDE93EF31}"/>
              </a:ext>
            </a:extLst>
          </p:cNvPr>
          <p:cNvPicPr>
            <a:picLocks noChangeAspect="1"/>
          </p:cNvPicPr>
          <p:nvPr/>
        </p:nvPicPr>
        <p:blipFill>
          <a:blip r:embed="rId3"/>
          <a:stretch>
            <a:fillRect/>
          </a:stretch>
        </p:blipFill>
        <p:spPr>
          <a:xfrm>
            <a:off x="457200" y="1993824"/>
            <a:ext cx="8265294" cy="3854707"/>
          </a:xfrm>
          <a:prstGeom prst="rect">
            <a:avLst/>
          </a:prstGeom>
        </p:spPr>
      </p:pic>
      <p:sp>
        <p:nvSpPr>
          <p:cNvPr id="10" name="TextBox 9">
            <a:extLst>
              <a:ext uri="{FF2B5EF4-FFF2-40B4-BE49-F238E27FC236}">
                <a16:creationId xmlns:a16="http://schemas.microsoft.com/office/drawing/2014/main" id="{C59EAB9B-1A96-360C-B22D-F92794073C99}"/>
              </a:ext>
            </a:extLst>
          </p:cNvPr>
          <p:cNvSpPr txBox="1"/>
          <p:nvPr/>
        </p:nvSpPr>
        <p:spPr>
          <a:xfrm>
            <a:off x="8843386" y="4354811"/>
            <a:ext cx="2998216" cy="1200329"/>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buFont typeface="Arial" panose="020B0604020202020204" pitchFamily="34" charset="0"/>
              <a:buChar char="•"/>
            </a:pPr>
            <a:r>
              <a:rPr lang="en-GB" dirty="0">
                <a:solidFill>
                  <a:schemeClr val="tx1"/>
                </a:solidFill>
              </a:rPr>
              <a:t>under a quarter of all 3-4-year-olds use </a:t>
            </a:r>
            <a:r>
              <a:rPr lang="en-GB" b="1" dirty="0">
                <a:solidFill>
                  <a:schemeClr val="tx1"/>
                </a:solidFill>
              </a:rPr>
              <a:t>WhatsApp</a:t>
            </a:r>
          </a:p>
          <a:p>
            <a:pPr marL="285750" indent="-285750">
              <a:buFont typeface="Arial" panose="020B0604020202020204" pitchFamily="34" charset="0"/>
              <a:buChar char="•"/>
            </a:pPr>
            <a:r>
              <a:rPr lang="en-GB" dirty="0">
                <a:solidFill>
                  <a:schemeClr val="tx1"/>
                </a:solidFill>
              </a:rPr>
              <a:t>this rises to over eight in ten of all 16-17-year-olds</a:t>
            </a:r>
          </a:p>
        </p:txBody>
      </p:sp>
      <p:sp>
        <p:nvSpPr>
          <p:cNvPr id="12" name="TextBox 11">
            <a:extLst>
              <a:ext uri="{FF2B5EF4-FFF2-40B4-BE49-F238E27FC236}">
                <a16:creationId xmlns:a16="http://schemas.microsoft.com/office/drawing/2014/main" id="{A0387ABC-B7F3-8B41-C549-35DC15D19E2C}"/>
              </a:ext>
            </a:extLst>
          </p:cNvPr>
          <p:cNvSpPr txBox="1"/>
          <p:nvPr/>
        </p:nvSpPr>
        <p:spPr>
          <a:xfrm>
            <a:off x="1796893" y="6303322"/>
            <a:ext cx="6098874" cy="369332"/>
          </a:xfrm>
          <a:prstGeom prst="rect">
            <a:avLst/>
          </a:prstGeom>
          <a:noFill/>
        </p:spPr>
        <p:txBody>
          <a:bodyPr wrap="square">
            <a:spAutoFit/>
          </a:bodyPr>
          <a:lstStyle/>
          <a:p>
            <a:r>
              <a:rPr lang="en-GB" sz="1800" dirty="0"/>
              <a:t>Go to </a:t>
            </a:r>
            <a:r>
              <a:rPr lang="en-GB" sz="1800" dirty="0">
                <a:hlinkClick r:id="rId4"/>
              </a:rPr>
              <a:t>apps.lgfl.net </a:t>
            </a:r>
            <a:r>
              <a:rPr lang="en-GB" sz="1800" dirty="0"/>
              <a:t>for guidance on apps and social media sites </a:t>
            </a:r>
          </a:p>
        </p:txBody>
      </p:sp>
      <p:pic>
        <p:nvPicPr>
          <p:cNvPr id="6" name="Picture 5" descr="Free did you know speech balloon message illustration">
            <a:extLst>
              <a:ext uri="{FF2B5EF4-FFF2-40B4-BE49-F238E27FC236}">
                <a16:creationId xmlns:a16="http://schemas.microsoft.com/office/drawing/2014/main" id="{DC90DB9F-EDE6-F2ED-BD4C-2890078A69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36379">
            <a:off x="8538868" y="796128"/>
            <a:ext cx="1843111" cy="184311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Free speech bubble talking chat illustration">
            <a:extLst>
              <a:ext uri="{FF2B5EF4-FFF2-40B4-BE49-F238E27FC236}">
                <a16:creationId xmlns:a16="http://schemas.microsoft.com/office/drawing/2014/main" id="{285EB271-8CDE-A61C-FB0D-8D0AD9769C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4423" y="190959"/>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88779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7ADF28F8-D864-578A-2543-053AC17624F3}"/>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C757FD8-9FC6-485E-931B-2A7D3B2E460A}"/>
              </a:ext>
            </a:extLst>
          </p:cNvPr>
          <p:cNvSpPr>
            <a:spLocks noGrp="1"/>
          </p:cNvSpPr>
          <p:nvPr>
            <p:ph type="title"/>
          </p:nvPr>
        </p:nvSpPr>
        <p:spPr>
          <a:xfrm>
            <a:off x="347870" y="1213264"/>
            <a:ext cx="4701209" cy="1325563"/>
          </a:xfrm>
        </p:spPr>
        <p:txBody>
          <a:bodyPr>
            <a:normAutofit fontScale="90000"/>
          </a:bodyPr>
          <a:lstStyle/>
          <a:p>
            <a:r>
              <a:rPr lang="en-GB" b="1" dirty="0"/>
              <a:t>Warning!</a:t>
            </a:r>
            <a:br>
              <a:rPr lang="en-GB" b="1" dirty="0"/>
            </a:br>
            <a:r>
              <a:rPr lang="en-GB" dirty="0"/>
              <a:t>Some of the content from this presentation may be sensitive or upsetting for parents/carers</a:t>
            </a:r>
            <a:endParaRPr lang="en-GB" b="1" dirty="0"/>
          </a:p>
        </p:txBody>
      </p:sp>
      <p:pic>
        <p:nvPicPr>
          <p:cNvPr id="6" name="Picture 5">
            <a:extLst>
              <a:ext uri="{FF2B5EF4-FFF2-40B4-BE49-F238E27FC236}">
                <a16:creationId xmlns:a16="http://schemas.microsoft.com/office/drawing/2014/main" id="{661EA622-1892-5970-B96F-7522665EE7AB}"/>
              </a:ext>
            </a:extLst>
          </p:cNvPr>
          <p:cNvPicPr>
            <a:picLocks noChangeAspect="1"/>
          </p:cNvPicPr>
          <p:nvPr/>
        </p:nvPicPr>
        <p:blipFill>
          <a:blip r:embed="rId3"/>
          <a:stretch>
            <a:fillRect/>
          </a:stretch>
        </p:blipFill>
        <p:spPr>
          <a:xfrm>
            <a:off x="4064528" y="530578"/>
            <a:ext cx="6417670" cy="6327422"/>
          </a:xfrm>
          <a:prstGeom prst="rect">
            <a:avLst/>
          </a:prstGeom>
        </p:spPr>
      </p:pic>
    </p:spTree>
    <p:extLst>
      <p:ext uri="{BB962C8B-B14F-4D97-AF65-F5344CB8AC3E}">
        <p14:creationId xmlns:p14="http://schemas.microsoft.com/office/powerpoint/2010/main" val="41172814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Parental Supervision on Children's Device Usage and Gaming – Azadeh  Forghani, PhD">
            <a:extLst>
              <a:ext uri="{FF2B5EF4-FFF2-40B4-BE49-F238E27FC236}">
                <a16:creationId xmlns:a16="http://schemas.microsoft.com/office/drawing/2014/main" id="{947C7364-0DEE-6AEA-38C6-64C16BCBFEFE}"/>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
            <a:ext cx="12192000" cy="685030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401F0E20-350B-35E4-F4FD-44C5E099B5CB}"/>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7" name="TextBox 6">
            <a:extLst>
              <a:ext uri="{FF2B5EF4-FFF2-40B4-BE49-F238E27FC236}">
                <a16:creationId xmlns:a16="http://schemas.microsoft.com/office/drawing/2014/main" id="{2131E8D3-708B-2890-C39E-F01A91AB0E31}"/>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2024</a:t>
            </a:r>
            <a:endParaRPr lang="en-GB" sz="1400"/>
          </a:p>
        </p:txBody>
      </p:sp>
      <p:sp>
        <p:nvSpPr>
          <p:cNvPr id="9" name="TextBox 8">
            <a:extLst>
              <a:ext uri="{FF2B5EF4-FFF2-40B4-BE49-F238E27FC236}">
                <a16:creationId xmlns:a16="http://schemas.microsoft.com/office/drawing/2014/main" id="{8E73B482-2AEE-2249-EE09-5B388C8880F2}"/>
              </a:ext>
            </a:extLst>
          </p:cNvPr>
          <p:cNvSpPr txBox="1"/>
          <p:nvPr/>
        </p:nvSpPr>
        <p:spPr>
          <a:xfrm>
            <a:off x="3334293" y="1723710"/>
            <a:ext cx="8267157" cy="830997"/>
          </a:xfrm>
          <a:prstGeom prst="rect">
            <a:avLst/>
          </a:prstGeom>
          <a:solidFill>
            <a:schemeClr val="bg1"/>
          </a:solidFill>
          <a:ln>
            <a:noFill/>
          </a:ln>
        </p:spPr>
        <p:style>
          <a:lnRef idx="2">
            <a:schemeClr val="accent4"/>
          </a:lnRef>
          <a:fillRef idx="1">
            <a:schemeClr val="lt1"/>
          </a:fillRef>
          <a:effectRef idx="0">
            <a:schemeClr val="accent4"/>
          </a:effectRef>
          <a:fontRef idx="minor">
            <a:schemeClr val="dk1"/>
          </a:fontRef>
        </p:style>
        <p:txBody>
          <a:bodyPr wrap="square">
            <a:spAutoFit/>
          </a:bodyPr>
          <a:lstStyle/>
          <a:p>
            <a:r>
              <a:rPr lang="en-GB" sz="2400" dirty="0"/>
              <a:t>Nearly six in ten (58%) 8-17s use </a:t>
            </a:r>
            <a:r>
              <a:rPr lang="en-GB" sz="2400" b="1" dirty="0"/>
              <a:t>multiple profiles </a:t>
            </a:r>
            <a:r>
              <a:rPr lang="en-GB" sz="2400" dirty="0"/>
              <a:t>on at least one social media platform:</a:t>
            </a:r>
          </a:p>
        </p:txBody>
      </p:sp>
      <p:sp>
        <p:nvSpPr>
          <p:cNvPr id="3" name="TextBox 2">
            <a:extLst>
              <a:ext uri="{FF2B5EF4-FFF2-40B4-BE49-F238E27FC236}">
                <a16:creationId xmlns:a16="http://schemas.microsoft.com/office/drawing/2014/main" id="{15A05104-042F-58D6-5C32-B7B7DB58329F}"/>
              </a:ext>
            </a:extLst>
          </p:cNvPr>
          <p:cNvSpPr txBox="1"/>
          <p:nvPr/>
        </p:nvSpPr>
        <p:spPr>
          <a:xfrm>
            <a:off x="457200" y="422360"/>
            <a:ext cx="6357056" cy="523220"/>
          </a:xfrm>
          <a:prstGeom prst="rect">
            <a:avLst/>
          </a:prstGeom>
        </p:spPr>
        <p:style>
          <a:lnRef idx="2">
            <a:schemeClr val="dk1">
              <a:shade val="15000"/>
            </a:schemeClr>
          </a:lnRef>
          <a:fillRef idx="1">
            <a:schemeClr val="dk1"/>
          </a:fillRef>
          <a:effectRef idx="0">
            <a:schemeClr val="dk1"/>
          </a:effectRef>
          <a:fontRef idx="minor">
            <a:schemeClr val="lt1"/>
          </a:fontRef>
        </p:style>
        <p:txBody>
          <a:bodyPr wrap="square" rtlCol="0">
            <a:spAutoFit/>
          </a:bodyPr>
          <a:lstStyle/>
          <a:p>
            <a:r>
              <a:rPr lang="en-GB" sz="2800" b="1" dirty="0"/>
              <a:t>What might they NOT BE TELLING YOU? </a:t>
            </a:r>
          </a:p>
        </p:txBody>
      </p:sp>
      <p:sp>
        <p:nvSpPr>
          <p:cNvPr id="11" name="Speech Bubble: Rectangle with Corners Rounded 10">
            <a:extLst>
              <a:ext uri="{FF2B5EF4-FFF2-40B4-BE49-F238E27FC236}">
                <a16:creationId xmlns:a16="http://schemas.microsoft.com/office/drawing/2014/main" id="{F0174EF8-3A72-1D4E-2EE3-EA704980334C}"/>
              </a:ext>
            </a:extLst>
          </p:cNvPr>
          <p:cNvSpPr/>
          <p:nvPr/>
        </p:nvSpPr>
        <p:spPr>
          <a:xfrm>
            <a:off x="3455543" y="2854382"/>
            <a:ext cx="3511387" cy="1964440"/>
          </a:xfrm>
          <a:prstGeom prst="wedgeRoundRectCallout">
            <a:avLst>
              <a:gd name="adj1" fmla="val 48659"/>
              <a:gd name="adj2" fmla="val 77123"/>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2400" dirty="0"/>
              <a:t>(23%) said it was because one account was </a:t>
            </a:r>
            <a:r>
              <a:rPr lang="en-GB" sz="2400" b="1" dirty="0">
                <a:solidFill>
                  <a:srgbClr val="FF0000"/>
                </a:solidFill>
              </a:rPr>
              <a:t>just for parents/family </a:t>
            </a:r>
            <a:r>
              <a:rPr lang="en-GB" sz="2400" dirty="0"/>
              <a:t>to see</a:t>
            </a:r>
          </a:p>
        </p:txBody>
      </p:sp>
      <p:sp>
        <p:nvSpPr>
          <p:cNvPr id="4" name="Speech Bubble: Rectangle with Corners Rounded 3">
            <a:extLst>
              <a:ext uri="{FF2B5EF4-FFF2-40B4-BE49-F238E27FC236}">
                <a16:creationId xmlns:a16="http://schemas.microsoft.com/office/drawing/2014/main" id="{78A40CE8-18B5-E232-BAAF-D2C566E1E770}"/>
              </a:ext>
            </a:extLst>
          </p:cNvPr>
          <p:cNvSpPr/>
          <p:nvPr/>
        </p:nvSpPr>
        <p:spPr>
          <a:xfrm>
            <a:off x="7261247" y="3741185"/>
            <a:ext cx="3700799" cy="2155275"/>
          </a:xfrm>
          <a:prstGeom prst="wedgeRoundRectCallout">
            <a:avLst>
              <a:gd name="adj1" fmla="val -38498"/>
              <a:gd name="adj2" fmla="val 72538"/>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dirty="0"/>
              <a:t>13% said one account was </a:t>
            </a:r>
            <a:r>
              <a:rPr lang="en-GB" sz="2400" b="1" dirty="0">
                <a:solidFill>
                  <a:srgbClr val="FF0000"/>
                </a:solidFill>
              </a:rPr>
              <a:t>for the ‘real me’ and another contained edited/filtered posts </a:t>
            </a:r>
            <a:r>
              <a:rPr lang="en-GB" sz="2400" dirty="0"/>
              <a:t>or photos</a:t>
            </a:r>
          </a:p>
        </p:txBody>
      </p:sp>
      <p:pic>
        <p:nvPicPr>
          <p:cNvPr id="8" name="Picture 7" descr="Free did you know speech balloon message illustration">
            <a:extLst>
              <a:ext uri="{FF2B5EF4-FFF2-40B4-BE49-F238E27FC236}">
                <a16:creationId xmlns:a16="http://schemas.microsoft.com/office/drawing/2014/main" id="{D0DF0E09-F27E-759E-717C-4F92040C2B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563" y="1105378"/>
            <a:ext cx="3031418" cy="3031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02124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CAB2DF7-A71A-8AF8-640C-EE3157CF6FD8}"/>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C5EC7652-7226-91B8-7E0B-5CB09B15F2A4}"/>
              </a:ext>
            </a:extLst>
          </p:cNvPr>
          <p:cNvSpPr/>
          <p:nvPr/>
        </p:nvSpPr>
        <p:spPr>
          <a:xfrm>
            <a:off x="10222302" y="267419"/>
            <a:ext cx="1859452" cy="25275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9D2A8155-19D0-4BC2-BC4F-D621DDC8DB41}"/>
              </a:ext>
            </a:extLst>
          </p:cNvPr>
          <p:cNvSpPr txBox="1"/>
          <p:nvPr/>
        </p:nvSpPr>
        <p:spPr>
          <a:xfrm>
            <a:off x="2090789" y="862985"/>
            <a:ext cx="5753162" cy="830997"/>
          </a:xfrm>
          <a:prstGeom prst="rect">
            <a:avLst/>
          </a:prstGeom>
          <a:noFill/>
        </p:spPr>
        <p:txBody>
          <a:bodyPr wrap="square" rtlCol="0">
            <a:spAutoFit/>
          </a:bodyPr>
          <a:lstStyle/>
          <a:p>
            <a:r>
              <a:rPr lang="en-GB" sz="2400" dirty="0"/>
              <a:t>Do you know the </a:t>
            </a:r>
            <a:r>
              <a:rPr lang="en-GB" sz="2400" b="1" dirty="0">
                <a:solidFill>
                  <a:srgbClr val="FF0000"/>
                </a:solidFill>
              </a:rPr>
              <a:t>minimum</a:t>
            </a:r>
            <a:r>
              <a:rPr lang="en-GB" sz="2400" b="1" dirty="0"/>
              <a:t> </a:t>
            </a:r>
            <a:r>
              <a:rPr lang="en-GB" sz="2400" b="1" dirty="0">
                <a:solidFill>
                  <a:srgbClr val="FF0000"/>
                </a:solidFill>
              </a:rPr>
              <a:t>age</a:t>
            </a:r>
            <a:r>
              <a:rPr lang="en-GB" sz="2400" b="1" dirty="0"/>
              <a:t> </a:t>
            </a:r>
            <a:r>
              <a:rPr lang="en-GB" sz="2400" dirty="0"/>
              <a:t>to use this?</a:t>
            </a:r>
          </a:p>
          <a:p>
            <a:r>
              <a:rPr lang="en-GB" sz="2400" dirty="0"/>
              <a:t>What are the </a:t>
            </a:r>
            <a:r>
              <a:rPr lang="en-GB" sz="2400" b="1" dirty="0">
                <a:solidFill>
                  <a:srgbClr val="FF0000"/>
                </a:solidFill>
              </a:rPr>
              <a:t>risks</a:t>
            </a:r>
            <a:r>
              <a:rPr lang="en-GB" sz="2400" dirty="0"/>
              <a:t>?</a:t>
            </a:r>
          </a:p>
        </p:txBody>
      </p:sp>
      <p:sp>
        <p:nvSpPr>
          <p:cNvPr id="5" name="TextBox 4">
            <a:extLst>
              <a:ext uri="{FF2B5EF4-FFF2-40B4-BE49-F238E27FC236}">
                <a16:creationId xmlns:a16="http://schemas.microsoft.com/office/drawing/2014/main" id="{F634618F-B00C-A034-FB2C-933970C15598}"/>
              </a:ext>
            </a:extLst>
          </p:cNvPr>
          <p:cNvSpPr txBox="1"/>
          <p:nvPr/>
        </p:nvSpPr>
        <p:spPr>
          <a:xfrm>
            <a:off x="2090789" y="442874"/>
            <a:ext cx="4576341" cy="523220"/>
          </a:xfrm>
          <a:prstGeom prst="rect">
            <a:avLst/>
          </a:prstGeom>
          <a:noFill/>
        </p:spPr>
        <p:txBody>
          <a:bodyPr wrap="square">
            <a:spAutoFit/>
          </a:bodyPr>
          <a:lstStyle/>
          <a:p>
            <a:r>
              <a:rPr lang="en-GB" sz="2800" b="1" dirty="0"/>
              <a:t>What about </a:t>
            </a:r>
            <a:r>
              <a:rPr lang="en-GB" sz="2800" b="1" dirty="0">
                <a:solidFill>
                  <a:srgbClr val="FF0000"/>
                </a:solidFill>
              </a:rPr>
              <a:t>WHATSAPP</a:t>
            </a:r>
            <a:r>
              <a:rPr lang="en-GB" sz="2800" dirty="0"/>
              <a:t>?</a:t>
            </a:r>
            <a:endParaRPr lang="en-GB" dirty="0"/>
          </a:p>
        </p:txBody>
      </p:sp>
      <p:pic>
        <p:nvPicPr>
          <p:cNvPr id="7" name="Picture 6">
            <a:extLst>
              <a:ext uri="{FF2B5EF4-FFF2-40B4-BE49-F238E27FC236}">
                <a16:creationId xmlns:a16="http://schemas.microsoft.com/office/drawing/2014/main" id="{10C5D629-A9A1-C97D-3FC8-8033DD2E3F6D}"/>
              </a:ext>
            </a:extLst>
          </p:cNvPr>
          <p:cNvPicPr>
            <a:picLocks noChangeAspect="1"/>
          </p:cNvPicPr>
          <p:nvPr/>
        </p:nvPicPr>
        <p:blipFill>
          <a:blip r:embed="rId3"/>
          <a:stretch>
            <a:fillRect/>
          </a:stretch>
        </p:blipFill>
        <p:spPr>
          <a:xfrm>
            <a:off x="10101211" y="746896"/>
            <a:ext cx="1206562" cy="971600"/>
          </a:xfrm>
          <a:prstGeom prst="rect">
            <a:avLst/>
          </a:prstGeom>
        </p:spPr>
      </p:pic>
      <p:graphicFrame>
        <p:nvGraphicFramePr>
          <p:cNvPr id="2" name="Table 1">
            <a:extLst>
              <a:ext uri="{FF2B5EF4-FFF2-40B4-BE49-F238E27FC236}">
                <a16:creationId xmlns:a16="http://schemas.microsoft.com/office/drawing/2014/main" id="{6B2AF9EF-B0F0-1481-6E91-618761B681BA}"/>
              </a:ext>
            </a:extLst>
          </p:cNvPr>
          <p:cNvGraphicFramePr>
            <a:graphicFrameLocks noGrp="1"/>
          </p:cNvGraphicFramePr>
          <p:nvPr>
            <p:extLst>
              <p:ext uri="{D42A27DB-BD31-4B8C-83A1-F6EECF244321}">
                <p14:modId xmlns:p14="http://schemas.microsoft.com/office/powerpoint/2010/main" val="4122920449"/>
              </p:ext>
            </p:extLst>
          </p:nvPr>
        </p:nvGraphicFramePr>
        <p:xfrm>
          <a:off x="680521" y="2961167"/>
          <a:ext cx="11100257" cy="3370137"/>
        </p:xfrm>
        <a:graphic>
          <a:graphicData uri="http://schemas.openxmlformats.org/drawingml/2006/table">
            <a:tbl>
              <a:tblPr firstRow="1" bandRow="1">
                <a:tableStyleId>{2D5ABB26-0587-4C30-8999-92F81FD0307C}</a:tableStyleId>
              </a:tblPr>
              <a:tblGrid>
                <a:gridCol w="2737769">
                  <a:extLst>
                    <a:ext uri="{9D8B030D-6E8A-4147-A177-3AD203B41FA5}">
                      <a16:colId xmlns:a16="http://schemas.microsoft.com/office/drawing/2014/main" val="1409731868"/>
                    </a:ext>
                  </a:extLst>
                </a:gridCol>
                <a:gridCol w="8362488">
                  <a:extLst>
                    <a:ext uri="{9D8B030D-6E8A-4147-A177-3AD203B41FA5}">
                      <a16:colId xmlns:a16="http://schemas.microsoft.com/office/drawing/2014/main" val="260028958"/>
                    </a:ext>
                  </a:extLst>
                </a:gridCol>
              </a:tblGrid>
              <a:tr h="748857">
                <a:tc>
                  <a:txBody>
                    <a:bodyPr/>
                    <a:lstStyle/>
                    <a:p>
                      <a:r>
                        <a:rPr lang="en-GB" sz="2000" b="1" dirty="0"/>
                        <a:t>Unwanted contact </a:t>
                      </a:r>
                      <a:endParaRPr lang="en-GB" sz="2000" dirty="0"/>
                    </a:p>
                  </a:txBody>
                  <a:tcPr/>
                </a:tc>
                <a:tc>
                  <a:txBody>
                    <a:bodyPr/>
                    <a:lstStyle/>
                    <a:p>
                      <a:r>
                        <a:rPr lang="en-GB" sz="1800" b="0" dirty="0"/>
                        <a:t>to contact somebody on WhatsApp, all you need is their phone number, which could expose you to unwanted messages or calls</a:t>
                      </a:r>
                      <a:endParaRPr lang="en-GB" b="0" dirty="0"/>
                    </a:p>
                  </a:txBody>
                  <a:tcPr/>
                </a:tc>
                <a:extLst>
                  <a:ext uri="{0D108BD9-81ED-4DB2-BD59-A6C34878D82A}">
                    <a16:rowId xmlns:a16="http://schemas.microsoft.com/office/drawing/2014/main" val="880699579"/>
                  </a:ext>
                </a:extLst>
              </a:tr>
              <a:tr h="370840">
                <a:tc>
                  <a:txBody>
                    <a:bodyPr/>
                    <a:lstStyle/>
                    <a:p>
                      <a:r>
                        <a:rPr lang="en-GB" sz="2000" b="1" dirty="0"/>
                        <a:t>Inappropriate content</a:t>
                      </a:r>
                      <a:endParaRPr lang="en-GB" sz="2000" dirty="0"/>
                    </a:p>
                  </a:txBody>
                  <a:tcPr/>
                </a:tc>
                <a:tc>
                  <a:txBody>
                    <a:bodyPr/>
                    <a:lstStyle/>
                    <a:p>
                      <a:pPr marL="0" indent="0">
                        <a:buFont typeface="Arial" panose="020B0604020202020204" pitchFamily="34" charset="0"/>
                        <a:buNone/>
                      </a:pPr>
                      <a:r>
                        <a:rPr lang="en-GB" sz="1800" dirty="0"/>
                        <a:t>messages are end-to-end encrypted which means that the content cannot be monitored. This means that your child could see or hear harmful or upsetting content e.g. pornography or violence.</a:t>
                      </a:r>
                    </a:p>
                  </a:txBody>
                  <a:tcPr/>
                </a:tc>
                <a:extLst>
                  <a:ext uri="{0D108BD9-81ED-4DB2-BD59-A6C34878D82A}">
                    <a16:rowId xmlns:a16="http://schemas.microsoft.com/office/drawing/2014/main" val="1153979328"/>
                  </a:ext>
                </a:extLst>
              </a:tr>
              <a:tr h="370840">
                <a:tc>
                  <a:txBody>
                    <a:bodyPr/>
                    <a:lstStyle/>
                    <a:p>
                      <a:r>
                        <a:rPr lang="en-GB" sz="2000" b="1" dirty="0"/>
                        <a:t>Location sharing </a:t>
                      </a:r>
                      <a:endParaRPr lang="en-GB" sz="2000" dirty="0"/>
                    </a:p>
                  </a:txBody>
                  <a:tcPr/>
                </a:tc>
                <a:tc>
                  <a:txBody>
                    <a:bodyPr/>
                    <a:lstStyle/>
                    <a:p>
                      <a:pPr marL="0" indent="0">
                        <a:buFont typeface="Arial" panose="020B0604020202020204" pitchFamily="34" charset="0"/>
                        <a:buNone/>
                      </a:pPr>
                      <a:r>
                        <a:rPr lang="en-GB" sz="1800" dirty="0"/>
                        <a:t>live location feature means that your child could reveal their current location to others</a:t>
                      </a:r>
                    </a:p>
                  </a:txBody>
                  <a:tcPr/>
                </a:tc>
                <a:extLst>
                  <a:ext uri="{0D108BD9-81ED-4DB2-BD59-A6C34878D82A}">
                    <a16:rowId xmlns:a16="http://schemas.microsoft.com/office/drawing/2014/main" val="1875568427"/>
                  </a:ext>
                </a:extLst>
              </a:tr>
              <a:tr h="370840">
                <a:tc>
                  <a:txBody>
                    <a:bodyPr/>
                    <a:lstStyle/>
                    <a:p>
                      <a:r>
                        <a:rPr lang="en-GB" sz="2000" b="1" dirty="0"/>
                        <a:t>Cyberbullying</a:t>
                      </a:r>
                      <a:r>
                        <a:rPr lang="en-GB" sz="2000" dirty="0"/>
                        <a:t> </a:t>
                      </a:r>
                    </a:p>
                  </a:txBody>
                  <a:tcPr/>
                </a:tc>
                <a:tc>
                  <a:txBody>
                    <a:bodyPr/>
                    <a:lstStyle/>
                    <a:p>
                      <a:r>
                        <a:rPr lang="en-GB" sz="1800" dirty="0"/>
                        <a:t>children could be bullied, feel left out or deliberately excluded or removed from groups </a:t>
                      </a:r>
                      <a:endParaRPr lang="en-GB" dirty="0"/>
                    </a:p>
                  </a:txBody>
                  <a:tcPr/>
                </a:tc>
                <a:extLst>
                  <a:ext uri="{0D108BD9-81ED-4DB2-BD59-A6C34878D82A}">
                    <a16:rowId xmlns:a16="http://schemas.microsoft.com/office/drawing/2014/main" val="2870511947"/>
                  </a:ext>
                </a:extLst>
              </a:tr>
              <a:tr h="370840">
                <a:tc>
                  <a:txBody>
                    <a:bodyPr/>
                    <a:lstStyle/>
                    <a:p>
                      <a:r>
                        <a:rPr lang="en-GB" sz="2000" b="1" dirty="0"/>
                        <a:t>Oversharing</a:t>
                      </a:r>
                      <a:r>
                        <a:rPr lang="en-GB" sz="2000" dirty="0"/>
                        <a:t> </a:t>
                      </a:r>
                    </a:p>
                  </a:txBody>
                  <a:tcPr/>
                </a:tc>
                <a:tc>
                  <a:txBody>
                    <a:bodyPr/>
                    <a:lstStyle/>
                    <a:p>
                      <a:r>
                        <a:rPr lang="en-GB" sz="1800" dirty="0"/>
                        <a:t>privacy features, such as disappearing and ‘view once’ messages, might mean that your child feels safe to reveal private or risky information or images. However, there is always a risk that this could be copied and shared</a:t>
                      </a:r>
                      <a:endParaRPr lang="en-GB" dirty="0"/>
                    </a:p>
                  </a:txBody>
                  <a:tcPr/>
                </a:tc>
                <a:extLst>
                  <a:ext uri="{0D108BD9-81ED-4DB2-BD59-A6C34878D82A}">
                    <a16:rowId xmlns:a16="http://schemas.microsoft.com/office/drawing/2014/main" val="1105033003"/>
                  </a:ext>
                </a:extLst>
              </a:tr>
            </a:tbl>
          </a:graphicData>
        </a:graphic>
      </p:graphicFrame>
      <p:pic>
        <p:nvPicPr>
          <p:cNvPr id="6" name="Picture 5" descr="Free speech bubble talking chat illustration">
            <a:extLst>
              <a:ext uri="{FF2B5EF4-FFF2-40B4-BE49-F238E27FC236}">
                <a16:creationId xmlns:a16="http://schemas.microsoft.com/office/drawing/2014/main" id="{E60A0C63-1D4F-B73A-F06E-D62E18B3B9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392" y="282059"/>
            <a:ext cx="1161852" cy="1161852"/>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8" name="Picture 2" descr="Greatest Risk Is Doing Nothing">
            <a:extLst>
              <a:ext uri="{FF2B5EF4-FFF2-40B4-BE49-F238E27FC236}">
                <a16:creationId xmlns:a16="http://schemas.microsoft.com/office/drawing/2014/main" id="{53ECEFA5-A997-FDB0-801A-22C34A152584}"/>
              </a:ext>
            </a:extLst>
          </p:cNvPr>
          <p:cNvPicPr>
            <a:picLocks noChangeAspect="1" noChangeArrowheads="1"/>
          </p:cNvPicPr>
          <p:nvPr/>
        </p:nvPicPr>
        <p:blipFill>
          <a:blip r:embed="rId5">
            <a:alphaModFix amt="20000"/>
            <a:extLst>
              <a:ext uri="{28A0092B-C50C-407E-A947-70E740481C1C}">
                <a14:useLocalDpi xmlns:a14="http://schemas.microsoft.com/office/drawing/2010/main" val="0"/>
              </a:ext>
            </a:extLst>
          </a:blip>
          <a:srcRect/>
          <a:stretch>
            <a:fillRect/>
          </a:stretch>
        </p:blipFill>
        <p:spPr bwMode="auto">
          <a:xfrm>
            <a:off x="1335429" y="1766882"/>
            <a:ext cx="2865868" cy="1432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49145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Online Media 2" title="Whats Up Group Chat Kicking hi res captions">
            <a:hlinkClick r:id="" action="ppaction://media"/>
            <a:extLst>
              <a:ext uri="{FF2B5EF4-FFF2-40B4-BE49-F238E27FC236}">
                <a16:creationId xmlns:a16="http://schemas.microsoft.com/office/drawing/2014/main" id="{1A229B6C-18D1-7DF3-68E4-121CEFFCDB33}"/>
              </a:ext>
            </a:extLst>
          </p:cNvPr>
          <p:cNvPicPr>
            <a:picLocks noRot="1" noChangeAspect="1"/>
          </p:cNvPicPr>
          <p:nvPr>
            <a:videoFile r:link="rId1"/>
          </p:nvPr>
        </p:nvPicPr>
        <p:blipFill>
          <a:blip r:embed="rId4"/>
          <a:stretch>
            <a:fillRect/>
          </a:stretch>
        </p:blipFill>
        <p:spPr>
          <a:xfrm>
            <a:off x="0" y="-9525"/>
            <a:ext cx="12192000" cy="6858000"/>
          </a:xfrm>
          <a:prstGeom prst="rect">
            <a:avLst/>
          </a:prstGeom>
        </p:spPr>
      </p:pic>
    </p:spTree>
    <p:extLst>
      <p:ext uri="{BB962C8B-B14F-4D97-AF65-F5344CB8AC3E}">
        <p14:creationId xmlns:p14="http://schemas.microsoft.com/office/powerpoint/2010/main" val="3225290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19E44123-D904-BF68-B932-4ADC572CCAD3}"/>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634618F-B00C-A034-FB2C-933970C15598}"/>
              </a:ext>
            </a:extLst>
          </p:cNvPr>
          <p:cNvSpPr txBox="1"/>
          <p:nvPr/>
        </p:nvSpPr>
        <p:spPr>
          <a:xfrm>
            <a:off x="1028700" y="1967266"/>
            <a:ext cx="2628900" cy="254725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4400" kern="1200" dirty="0">
                <a:solidFill>
                  <a:srgbClr val="FFFFFF"/>
                </a:solidFill>
                <a:latin typeface="+mj-lt"/>
                <a:ea typeface="+mj-ea"/>
                <a:cs typeface="+mj-cs"/>
              </a:rPr>
              <a:t>What can you do?</a:t>
            </a:r>
          </a:p>
        </p:txBody>
      </p:sp>
      <p:pic>
        <p:nvPicPr>
          <p:cNvPr id="13" name="Picture 12">
            <a:extLst>
              <a:ext uri="{FF2B5EF4-FFF2-40B4-BE49-F238E27FC236}">
                <a16:creationId xmlns:a16="http://schemas.microsoft.com/office/drawing/2014/main" id="{0D6DF512-EA9D-EB32-A683-1D771E6ABD3B}"/>
              </a:ext>
            </a:extLst>
          </p:cNvPr>
          <p:cNvPicPr>
            <a:picLocks noChangeAspect="1"/>
          </p:cNvPicPr>
          <p:nvPr/>
        </p:nvPicPr>
        <p:blipFill>
          <a:blip r:embed="rId3"/>
          <a:stretch>
            <a:fillRect/>
          </a:stretch>
        </p:blipFill>
        <p:spPr>
          <a:xfrm>
            <a:off x="6736153" y="359244"/>
            <a:ext cx="4427147" cy="5568739"/>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37CF9CC3-700C-42AA-A736-CF685CD1DE66}"/>
              </a:ext>
            </a:extLst>
          </p:cNvPr>
          <p:cNvSpPr txBox="1"/>
          <p:nvPr/>
        </p:nvSpPr>
        <p:spPr>
          <a:xfrm>
            <a:off x="1532875" y="6212205"/>
            <a:ext cx="10493928" cy="646331"/>
          </a:xfrm>
          <a:prstGeom prst="rect">
            <a:avLst/>
          </a:prstGeom>
          <a:noFill/>
        </p:spPr>
        <p:txBody>
          <a:bodyPr wrap="square">
            <a:spAutoFit/>
          </a:bodyPr>
          <a:lstStyle/>
          <a:p>
            <a:r>
              <a:rPr lang="en-GB" dirty="0"/>
              <a:t>Visit </a:t>
            </a:r>
            <a:r>
              <a:rPr lang="en-GB" dirty="0">
                <a:hlinkClick r:id="rId4"/>
              </a:rPr>
              <a:t>https://www.internetmatters.org/resources/whatsapp-safety-a-how-to-guide-for-parents/#whatsapp-safety-tips</a:t>
            </a:r>
            <a:r>
              <a:rPr lang="en-GB" dirty="0"/>
              <a:t>   for advice for parents</a:t>
            </a:r>
            <a:endParaRPr lang="en-GB" sz="2400" dirty="0"/>
          </a:p>
        </p:txBody>
      </p:sp>
      <p:pic>
        <p:nvPicPr>
          <p:cNvPr id="3" name="Picture 4" descr="Free dialog tip advice illustration">
            <a:extLst>
              <a:ext uri="{FF2B5EF4-FFF2-40B4-BE49-F238E27FC236}">
                <a16:creationId xmlns:a16="http://schemas.microsoft.com/office/drawing/2014/main" id="{D10A84CF-3E82-0810-CCBD-55020D19F4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2947" y="359244"/>
            <a:ext cx="2628900" cy="1868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60517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3872416-A987-A534-8CE6-1660CF67B164}"/>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C5EC7652-7226-91B8-7E0B-5CB09B15F2A4}"/>
              </a:ext>
            </a:extLst>
          </p:cNvPr>
          <p:cNvSpPr/>
          <p:nvPr/>
        </p:nvSpPr>
        <p:spPr>
          <a:xfrm>
            <a:off x="10222302" y="267419"/>
            <a:ext cx="1859452" cy="25275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9D2A8155-19D0-4BC2-BC4F-D621DDC8DB41}"/>
              </a:ext>
            </a:extLst>
          </p:cNvPr>
          <p:cNvSpPr txBox="1"/>
          <p:nvPr/>
        </p:nvSpPr>
        <p:spPr>
          <a:xfrm>
            <a:off x="579120" y="1251292"/>
            <a:ext cx="12028414" cy="4467057"/>
          </a:xfrm>
          <a:prstGeom prst="rect">
            <a:avLst/>
          </a:prstGeom>
          <a:noFill/>
        </p:spPr>
        <p:txBody>
          <a:bodyPr wrap="square" rtlCol="0">
            <a:spAutoFit/>
          </a:bodyPr>
          <a:lstStyle/>
          <a:p>
            <a:pPr marL="342900" indent="-342900" algn="l" fontAlgn="base">
              <a:lnSpc>
                <a:spcPct val="150000"/>
              </a:lnSpc>
              <a:buFont typeface="Arial" panose="020B0604020202020204" pitchFamily="34" charset="0"/>
              <a:buChar char="•"/>
            </a:pPr>
            <a:r>
              <a:rPr lang="en-GB" sz="2400" b="1" i="0" dirty="0">
                <a:solidFill>
                  <a:srgbClr val="00B0F0"/>
                </a:solidFill>
                <a:effectLst/>
                <a:highlight>
                  <a:srgbClr val="FFFFFF"/>
                </a:highlight>
                <a:latin typeface="inherit"/>
              </a:rPr>
              <a:t>ASK</a:t>
            </a:r>
            <a:r>
              <a:rPr lang="en-GB" sz="2400" b="1" i="0" dirty="0">
                <a:solidFill>
                  <a:srgbClr val="253045"/>
                </a:solidFill>
                <a:effectLst/>
                <a:highlight>
                  <a:srgbClr val="FFFFFF"/>
                </a:highlight>
                <a:latin typeface="inherit"/>
              </a:rPr>
              <a:t> </a:t>
            </a:r>
            <a:r>
              <a:rPr lang="en-GB" sz="2400" b="0" i="0" dirty="0">
                <a:effectLst/>
                <a:highlight>
                  <a:srgbClr val="FFFFFF"/>
                </a:highlight>
                <a:latin typeface="inherit"/>
              </a:rPr>
              <a:t>what type of games your child enjoys – are they </a:t>
            </a:r>
            <a:r>
              <a:rPr lang="en-GB" sz="2400" b="1" i="0" dirty="0">
                <a:effectLst/>
                <a:highlight>
                  <a:srgbClr val="FFFFFF"/>
                </a:highlight>
                <a:latin typeface="inherit"/>
              </a:rPr>
              <a:t>age-appropriate</a:t>
            </a:r>
            <a:r>
              <a:rPr lang="en-GB" sz="2400" b="0" i="0" dirty="0">
                <a:effectLst/>
                <a:highlight>
                  <a:srgbClr val="FFFFFF"/>
                </a:highlight>
                <a:latin typeface="inherit"/>
              </a:rPr>
              <a:t>?</a:t>
            </a:r>
            <a:endParaRPr lang="en-GB" sz="2400" dirty="0">
              <a:highlight>
                <a:srgbClr val="FFFFFF"/>
              </a:highlight>
              <a:latin typeface="inherit"/>
            </a:endParaRPr>
          </a:p>
          <a:p>
            <a:pPr marL="342900" indent="-342900" algn="l" fontAlgn="base">
              <a:lnSpc>
                <a:spcPct val="150000"/>
              </a:lnSpc>
              <a:buFont typeface="Arial" panose="020B0604020202020204" pitchFamily="34" charset="0"/>
              <a:buChar char="•"/>
            </a:pPr>
            <a:r>
              <a:rPr lang="en-GB" sz="2400" b="1" i="0" dirty="0">
                <a:solidFill>
                  <a:srgbClr val="00B0F0"/>
                </a:solidFill>
                <a:effectLst/>
                <a:highlight>
                  <a:srgbClr val="FFFFFF"/>
                </a:highlight>
                <a:latin typeface="inherit"/>
              </a:rPr>
              <a:t>PLAY</a:t>
            </a:r>
            <a:r>
              <a:rPr lang="en-GB" sz="2400" b="1" i="0" dirty="0">
                <a:effectLst/>
                <a:highlight>
                  <a:srgbClr val="FFFFFF"/>
                </a:highlight>
                <a:latin typeface="inherit"/>
              </a:rPr>
              <a:t> </a:t>
            </a:r>
            <a:r>
              <a:rPr lang="en-GB" sz="2400" i="0" dirty="0">
                <a:effectLst/>
                <a:highlight>
                  <a:srgbClr val="FFFFFF"/>
                </a:highlight>
                <a:latin typeface="inherit"/>
              </a:rPr>
              <a:t>games together - </a:t>
            </a:r>
            <a:r>
              <a:rPr lang="en-GB" sz="2400" b="0" i="0" dirty="0">
                <a:effectLst/>
                <a:highlight>
                  <a:srgbClr val="FFFFFF"/>
                </a:highlight>
                <a:latin typeface="inherit"/>
              </a:rPr>
              <a:t>keep the tech in </a:t>
            </a:r>
            <a:r>
              <a:rPr lang="en-GB" sz="2400" b="1" i="0" dirty="0">
                <a:effectLst/>
                <a:highlight>
                  <a:srgbClr val="FFFFFF"/>
                </a:highlight>
                <a:latin typeface="inherit"/>
              </a:rPr>
              <a:t>shared spaces </a:t>
            </a:r>
            <a:r>
              <a:rPr lang="en-GB" sz="2400" b="0" i="0" dirty="0">
                <a:effectLst/>
                <a:highlight>
                  <a:srgbClr val="FFFFFF"/>
                </a:highlight>
                <a:latin typeface="inherit"/>
              </a:rPr>
              <a:t>rather than bedrooms</a:t>
            </a:r>
          </a:p>
          <a:p>
            <a:pPr marL="342900" indent="-342900" algn="l" fontAlgn="base">
              <a:lnSpc>
                <a:spcPct val="150000"/>
              </a:lnSpc>
              <a:buFont typeface="Arial" panose="020B0604020202020204" pitchFamily="34" charset="0"/>
              <a:buChar char="•"/>
            </a:pPr>
            <a:r>
              <a:rPr lang="en-GB" sz="2400" b="1" i="0" dirty="0">
                <a:solidFill>
                  <a:srgbClr val="00B0F0"/>
                </a:solidFill>
                <a:effectLst/>
                <a:highlight>
                  <a:srgbClr val="FFFFFF"/>
                </a:highlight>
                <a:latin typeface="inherit"/>
              </a:rPr>
              <a:t>TALK</a:t>
            </a:r>
            <a:r>
              <a:rPr lang="en-GB" sz="2400" b="1" i="0" dirty="0">
                <a:effectLst/>
                <a:highlight>
                  <a:srgbClr val="FFFFFF"/>
                </a:highlight>
                <a:latin typeface="inherit"/>
              </a:rPr>
              <a:t> </a:t>
            </a:r>
            <a:r>
              <a:rPr lang="en-GB" sz="2400" b="0" i="0" dirty="0">
                <a:effectLst/>
                <a:highlight>
                  <a:srgbClr val="FFFFFF"/>
                </a:highlight>
                <a:latin typeface="inherit"/>
              </a:rPr>
              <a:t>about </a:t>
            </a:r>
            <a:r>
              <a:rPr lang="en-GB" sz="2400" b="1" i="0" dirty="0">
                <a:effectLst/>
                <a:highlight>
                  <a:srgbClr val="FFFFFF"/>
                </a:highlight>
                <a:latin typeface="inherit"/>
              </a:rPr>
              <a:t>who they are playing </a:t>
            </a:r>
            <a:r>
              <a:rPr lang="en-GB" sz="2400" b="0" i="0" dirty="0">
                <a:effectLst/>
                <a:highlight>
                  <a:srgbClr val="FFFFFF"/>
                </a:highlight>
                <a:latin typeface="inherit"/>
              </a:rPr>
              <a:t>with </a:t>
            </a:r>
            <a:r>
              <a:rPr lang="en-GB" sz="2400" dirty="0">
                <a:highlight>
                  <a:srgbClr val="FFFFFF"/>
                </a:highlight>
                <a:latin typeface="inherit"/>
              </a:rPr>
              <a:t>- </a:t>
            </a:r>
            <a:r>
              <a:rPr lang="en-GB" sz="2400" b="0" i="0" dirty="0">
                <a:effectLst/>
                <a:highlight>
                  <a:srgbClr val="FFFFFF"/>
                </a:highlight>
                <a:latin typeface="inherit"/>
              </a:rPr>
              <a:t>what </a:t>
            </a:r>
            <a:r>
              <a:rPr lang="en-GB" sz="2400" b="1" i="0" dirty="0">
                <a:effectLst/>
                <a:highlight>
                  <a:srgbClr val="FFFFFF"/>
                </a:highlight>
                <a:latin typeface="inherit"/>
              </a:rPr>
              <a:t>information</a:t>
            </a:r>
            <a:r>
              <a:rPr lang="en-GB" sz="2400" b="0" i="0" dirty="0">
                <a:effectLst/>
                <a:highlight>
                  <a:srgbClr val="FFFFFF"/>
                </a:highlight>
                <a:latin typeface="inherit"/>
              </a:rPr>
              <a:t> are they sharing?</a:t>
            </a:r>
          </a:p>
          <a:p>
            <a:pPr marL="342900" indent="-342900" algn="l" fontAlgn="base">
              <a:lnSpc>
                <a:spcPct val="150000"/>
              </a:lnSpc>
              <a:buFont typeface="Arial" panose="020B0604020202020204" pitchFamily="34" charset="0"/>
              <a:buChar char="•"/>
            </a:pPr>
            <a:r>
              <a:rPr lang="en-GB" sz="2400" b="1" i="0" dirty="0">
                <a:solidFill>
                  <a:srgbClr val="00B0F0"/>
                </a:solidFill>
                <a:effectLst/>
                <a:highlight>
                  <a:srgbClr val="FFFFFF"/>
                </a:highlight>
                <a:latin typeface="inherit"/>
              </a:rPr>
              <a:t>EXPLAIN</a:t>
            </a:r>
            <a:r>
              <a:rPr lang="en-GB" sz="2400" b="0" i="0" dirty="0">
                <a:effectLst/>
                <a:highlight>
                  <a:srgbClr val="FFFFFF"/>
                </a:highlight>
                <a:latin typeface="inherit"/>
              </a:rPr>
              <a:t> what is/isn’t </a:t>
            </a:r>
            <a:r>
              <a:rPr lang="en-GB" sz="2400" b="1" i="0" dirty="0">
                <a:effectLst/>
                <a:highlight>
                  <a:srgbClr val="FFFFFF"/>
                </a:highlight>
                <a:latin typeface="inherit"/>
              </a:rPr>
              <a:t>appropriate to share</a:t>
            </a:r>
            <a:r>
              <a:rPr lang="en-GB" sz="2400" b="0" i="0" dirty="0">
                <a:effectLst/>
                <a:highlight>
                  <a:srgbClr val="FFFFFF"/>
                </a:highlight>
                <a:latin typeface="inherit"/>
              </a:rPr>
              <a:t>, e.g. personal details to identify them/location</a:t>
            </a:r>
          </a:p>
          <a:p>
            <a:pPr marL="342900" indent="-342900" algn="l" fontAlgn="base">
              <a:lnSpc>
                <a:spcPct val="150000"/>
              </a:lnSpc>
              <a:buFont typeface="Arial" panose="020B0604020202020204" pitchFamily="34" charset="0"/>
              <a:buChar char="•"/>
            </a:pPr>
            <a:r>
              <a:rPr lang="en-GB" sz="2400" b="1" dirty="0">
                <a:solidFill>
                  <a:srgbClr val="00B0F0"/>
                </a:solidFill>
                <a:highlight>
                  <a:srgbClr val="FFFFFF"/>
                </a:highlight>
                <a:latin typeface="inherit"/>
              </a:rPr>
              <a:t>AGREE</a:t>
            </a:r>
            <a:r>
              <a:rPr lang="en-GB" sz="2400" b="0" i="0" dirty="0">
                <a:effectLst/>
                <a:highlight>
                  <a:srgbClr val="FFFFFF"/>
                </a:highlight>
                <a:latin typeface="inherit"/>
              </a:rPr>
              <a:t> how they will spend their </a:t>
            </a:r>
            <a:r>
              <a:rPr lang="en-GB" sz="2400" b="1" i="0" dirty="0">
                <a:effectLst/>
                <a:highlight>
                  <a:srgbClr val="FFFFFF"/>
                </a:highlight>
                <a:latin typeface="inherit"/>
              </a:rPr>
              <a:t>money</a:t>
            </a:r>
            <a:r>
              <a:rPr lang="en-GB" sz="2400" b="0" i="0" dirty="0">
                <a:effectLst/>
                <a:highlight>
                  <a:srgbClr val="FFFFFF"/>
                </a:highlight>
                <a:latin typeface="inherit"/>
              </a:rPr>
              <a:t> online</a:t>
            </a:r>
          </a:p>
          <a:p>
            <a:pPr marL="342900" indent="-342900" algn="l" fontAlgn="base">
              <a:lnSpc>
                <a:spcPct val="150000"/>
              </a:lnSpc>
              <a:buFont typeface="Arial" panose="020B0604020202020204" pitchFamily="34" charset="0"/>
              <a:buChar char="•"/>
            </a:pPr>
            <a:r>
              <a:rPr lang="en-GB" sz="2400" b="1" i="0" dirty="0">
                <a:solidFill>
                  <a:srgbClr val="00B0F0"/>
                </a:solidFill>
                <a:effectLst/>
                <a:highlight>
                  <a:srgbClr val="FFFFFF"/>
                </a:highlight>
                <a:latin typeface="inherit"/>
              </a:rPr>
              <a:t>DISCUSS</a:t>
            </a:r>
            <a:r>
              <a:rPr lang="en-GB" sz="2400" b="0" i="0" dirty="0">
                <a:effectLst/>
                <a:highlight>
                  <a:srgbClr val="FFFFFF"/>
                </a:highlight>
                <a:latin typeface="inherit"/>
              </a:rPr>
              <a:t> what they would do if they were </a:t>
            </a:r>
            <a:r>
              <a:rPr lang="en-GB" sz="2400" b="1" i="0" dirty="0">
                <a:effectLst/>
                <a:highlight>
                  <a:srgbClr val="FFFFFF"/>
                </a:highlight>
                <a:latin typeface="inherit"/>
              </a:rPr>
              <a:t>bullied</a:t>
            </a:r>
            <a:r>
              <a:rPr lang="en-GB" sz="2400" b="0" i="0" dirty="0">
                <a:effectLst/>
                <a:highlight>
                  <a:srgbClr val="FFFFFF"/>
                </a:highlight>
                <a:latin typeface="inherit"/>
              </a:rPr>
              <a:t> online, and what steps to take </a:t>
            </a:r>
          </a:p>
          <a:p>
            <a:pPr marL="342900" indent="-342900" algn="l" fontAlgn="base">
              <a:lnSpc>
                <a:spcPct val="150000"/>
              </a:lnSpc>
              <a:buFont typeface="Arial" panose="020B0604020202020204" pitchFamily="34" charset="0"/>
              <a:buChar char="•"/>
            </a:pPr>
            <a:r>
              <a:rPr lang="en-GB" sz="2400" b="1" i="0" dirty="0">
                <a:solidFill>
                  <a:srgbClr val="00B0F0"/>
                </a:solidFill>
                <a:effectLst/>
                <a:highlight>
                  <a:srgbClr val="FFFFFF"/>
                </a:highlight>
                <a:latin typeface="inherit"/>
              </a:rPr>
              <a:t>DECIDE</a:t>
            </a:r>
            <a:r>
              <a:rPr lang="en-GB" sz="2400" b="0" i="0" dirty="0">
                <a:effectLst/>
                <a:highlight>
                  <a:srgbClr val="FFFFFF"/>
                </a:highlight>
                <a:latin typeface="inherit"/>
              </a:rPr>
              <a:t> </a:t>
            </a:r>
            <a:r>
              <a:rPr lang="en-GB" sz="2400" b="1" i="0" dirty="0">
                <a:effectLst/>
                <a:highlight>
                  <a:srgbClr val="FFFFFF"/>
                </a:highlight>
                <a:latin typeface="inherit"/>
              </a:rPr>
              <a:t>how long is appropriate </a:t>
            </a:r>
            <a:r>
              <a:rPr lang="en-GB" sz="2400" b="0" i="0" dirty="0">
                <a:effectLst/>
                <a:highlight>
                  <a:srgbClr val="FFFFFF"/>
                </a:highlight>
                <a:latin typeface="inherit"/>
              </a:rPr>
              <a:t>to play in one session - how many sessions a day</a:t>
            </a:r>
          </a:p>
          <a:p>
            <a:pPr marL="342900" indent="-342900" algn="l" fontAlgn="base">
              <a:lnSpc>
                <a:spcPct val="150000"/>
              </a:lnSpc>
              <a:buFont typeface="Arial" panose="020B0604020202020204" pitchFamily="34" charset="0"/>
              <a:buChar char="•"/>
            </a:pPr>
            <a:r>
              <a:rPr lang="en-GB" sz="2400" b="1" dirty="0">
                <a:solidFill>
                  <a:srgbClr val="00B0F0"/>
                </a:solidFill>
                <a:highlight>
                  <a:srgbClr val="FFFFFF"/>
                </a:highlight>
                <a:latin typeface="inherit"/>
              </a:rPr>
              <a:t>SETUP</a:t>
            </a:r>
            <a:r>
              <a:rPr lang="en-GB" sz="2400" b="0" i="0" dirty="0">
                <a:effectLst/>
                <a:highlight>
                  <a:srgbClr val="FFFFFF"/>
                </a:highlight>
                <a:latin typeface="inherit"/>
              </a:rPr>
              <a:t> these restrictions in </a:t>
            </a:r>
            <a:r>
              <a:rPr lang="en-GB" sz="2400" b="1" i="0" dirty="0">
                <a:effectLst/>
                <a:highlight>
                  <a:srgbClr val="FFFFFF"/>
                </a:highlight>
                <a:latin typeface="inherit"/>
              </a:rPr>
              <a:t>parental settings </a:t>
            </a:r>
            <a:r>
              <a:rPr lang="en-GB" sz="2400" b="0" i="0" dirty="0">
                <a:effectLst/>
                <a:highlight>
                  <a:srgbClr val="FFFFFF"/>
                </a:highlight>
                <a:latin typeface="inherit"/>
              </a:rPr>
              <a:t>with your child</a:t>
            </a:r>
          </a:p>
        </p:txBody>
      </p:sp>
      <p:sp>
        <p:nvSpPr>
          <p:cNvPr id="8" name="TextBox 7">
            <a:extLst>
              <a:ext uri="{FF2B5EF4-FFF2-40B4-BE49-F238E27FC236}">
                <a16:creationId xmlns:a16="http://schemas.microsoft.com/office/drawing/2014/main" id="{AEB9A814-C207-4A86-9B1F-955D65F169F4}"/>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2024</a:t>
            </a:r>
            <a:endParaRPr lang="en-GB" sz="1400"/>
          </a:p>
        </p:txBody>
      </p:sp>
      <p:sp>
        <p:nvSpPr>
          <p:cNvPr id="12" name="TextBox 11">
            <a:extLst>
              <a:ext uri="{FF2B5EF4-FFF2-40B4-BE49-F238E27FC236}">
                <a16:creationId xmlns:a16="http://schemas.microsoft.com/office/drawing/2014/main" id="{37CF9CC3-700C-42AA-A736-CF685CD1DE66}"/>
              </a:ext>
            </a:extLst>
          </p:cNvPr>
          <p:cNvSpPr txBox="1"/>
          <p:nvPr/>
        </p:nvSpPr>
        <p:spPr>
          <a:xfrm>
            <a:off x="3116056" y="5950739"/>
            <a:ext cx="9075944" cy="461665"/>
          </a:xfrm>
          <a:prstGeom prst="rect">
            <a:avLst/>
          </a:prstGeom>
          <a:noFill/>
        </p:spPr>
        <p:txBody>
          <a:bodyPr wrap="square">
            <a:spAutoFit/>
          </a:bodyPr>
          <a:lstStyle/>
          <a:p>
            <a:r>
              <a:rPr lang="en-GB" sz="2400"/>
              <a:t> Visit </a:t>
            </a:r>
            <a:r>
              <a:rPr lang="en-GB" sz="2400">
                <a:hlinkClick r:id="rId3"/>
              </a:rPr>
              <a:t>gaming.lgfl.net </a:t>
            </a:r>
            <a:r>
              <a:rPr lang="en-GB" sz="2400"/>
              <a:t>for advice and activities to keep them safe</a:t>
            </a:r>
            <a:endParaRPr lang="en-GB" sz="2400" dirty="0"/>
          </a:p>
        </p:txBody>
      </p:sp>
      <p:sp>
        <p:nvSpPr>
          <p:cNvPr id="2" name="TextBox 1">
            <a:extLst>
              <a:ext uri="{FF2B5EF4-FFF2-40B4-BE49-F238E27FC236}">
                <a16:creationId xmlns:a16="http://schemas.microsoft.com/office/drawing/2014/main" id="{DBFD701A-C6CE-F333-5CDD-EB334ECCAFA9}"/>
              </a:ext>
            </a:extLst>
          </p:cNvPr>
          <p:cNvSpPr txBox="1"/>
          <p:nvPr/>
        </p:nvSpPr>
        <p:spPr>
          <a:xfrm>
            <a:off x="284883" y="611877"/>
            <a:ext cx="5115828" cy="523220"/>
          </a:xfrm>
          <a:prstGeom prst="rect">
            <a:avLst/>
          </a:prstGeom>
          <a:noFill/>
        </p:spPr>
        <p:txBody>
          <a:bodyPr wrap="square" rtlCol="0">
            <a:spAutoFit/>
          </a:bodyPr>
          <a:lstStyle/>
          <a:p>
            <a:r>
              <a:rPr lang="en-GB" sz="2800" b="1" dirty="0"/>
              <a:t>How </a:t>
            </a:r>
            <a:r>
              <a:rPr lang="en-GB" sz="2800" dirty="0"/>
              <a:t>can</a:t>
            </a:r>
            <a:r>
              <a:rPr lang="en-GB" sz="2800" b="1" dirty="0"/>
              <a:t> </a:t>
            </a:r>
            <a:r>
              <a:rPr lang="en-GB" sz="2800" b="1" dirty="0">
                <a:solidFill>
                  <a:srgbClr val="FF0000"/>
                </a:solidFill>
              </a:rPr>
              <a:t>YOU GET INVOLVED</a:t>
            </a:r>
            <a:r>
              <a:rPr lang="en-GB" sz="2800" b="1" dirty="0"/>
              <a:t>? </a:t>
            </a:r>
            <a:endParaRPr lang="en-GB" sz="2800" dirty="0">
              <a:highlight>
                <a:srgbClr val="FFFF00"/>
              </a:highlight>
            </a:endParaRPr>
          </a:p>
        </p:txBody>
      </p:sp>
      <p:pic>
        <p:nvPicPr>
          <p:cNvPr id="3" name="Picture 4" descr="Free dialog tip advice illustration">
            <a:extLst>
              <a:ext uri="{FF2B5EF4-FFF2-40B4-BE49-F238E27FC236}">
                <a16:creationId xmlns:a16="http://schemas.microsoft.com/office/drawing/2014/main" id="{47F27E71-B4B1-AE28-7E6A-6702745D13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41449" y="318432"/>
            <a:ext cx="2152650" cy="153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5455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E6980CC-69E5-9AF7-A1A0-257B72781660}"/>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Parental Supervision on Children's Device Usage and Gaming – Azadeh  Forghani, PhD">
            <a:extLst>
              <a:ext uri="{FF2B5EF4-FFF2-40B4-BE49-F238E27FC236}">
                <a16:creationId xmlns:a16="http://schemas.microsoft.com/office/drawing/2014/main" id="{079DD367-970D-F264-8FF5-DED8CF8AC36A}"/>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
            <a:ext cx="12192000" cy="68503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FCA01B6-E455-528E-5324-61FD84C53325}"/>
              </a:ext>
            </a:extLst>
          </p:cNvPr>
          <p:cNvSpPr txBox="1"/>
          <p:nvPr/>
        </p:nvSpPr>
        <p:spPr>
          <a:xfrm>
            <a:off x="2596854" y="2447140"/>
            <a:ext cx="6815412"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GB" sz="4800" b="1"/>
              <a:t>AGE REQUIREMENTS</a:t>
            </a:r>
            <a:endParaRPr lang="en-GB" sz="4000"/>
          </a:p>
        </p:txBody>
      </p:sp>
      <p:pic>
        <p:nvPicPr>
          <p:cNvPr id="3" name="Picture 2" descr="A red rectangular sign with white text and heart&#10;&#10;Description automatically generated">
            <a:extLst>
              <a:ext uri="{FF2B5EF4-FFF2-40B4-BE49-F238E27FC236}">
                <a16:creationId xmlns:a16="http://schemas.microsoft.com/office/drawing/2014/main" id="{8E49090B-7BBB-D65B-BD1C-E27BF0FB2F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023" y="5832090"/>
            <a:ext cx="1290918" cy="923613"/>
          </a:xfrm>
          <a:prstGeom prst="rect">
            <a:avLst/>
          </a:prstGeom>
        </p:spPr>
      </p:pic>
    </p:spTree>
    <p:extLst>
      <p:ext uri="{BB962C8B-B14F-4D97-AF65-F5344CB8AC3E}">
        <p14:creationId xmlns:p14="http://schemas.microsoft.com/office/powerpoint/2010/main" val="274279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945F9405-6E9A-B55D-0E92-E41F9989B8EE}"/>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B8D4DC7-73B7-4BA4-8DE4-3AB10B65D7AE}"/>
              </a:ext>
            </a:extLst>
          </p:cNvPr>
          <p:cNvSpPr/>
          <p:nvPr/>
        </p:nvSpPr>
        <p:spPr>
          <a:xfrm>
            <a:off x="8208355" y="294326"/>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7" name="TextBox 6">
            <a:extLst>
              <a:ext uri="{FF2B5EF4-FFF2-40B4-BE49-F238E27FC236}">
                <a16:creationId xmlns:a16="http://schemas.microsoft.com/office/drawing/2014/main" id="{2131E8D3-708B-2890-C39E-F01A91AB0E31}"/>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dirty="0"/>
              <a:t>Source: </a:t>
            </a:r>
            <a:r>
              <a:rPr lang="en-GB" sz="1100" b="0" i="0" dirty="0">
                <a:effectLst/>
                <a:latin typeface="Roboto" panose="02000000000000000000" pitchFamily="2" charset="0"/>
              </a:rPr>
              <a:t>Children and parents: media use and attitudes report 2024</a:t>
            </a:r>
            <a:endParaRPr lang="en-GB" sz="1400" dirty="0"/>
          </a:p>
        </p:txBody>
      </p:sp>
      <p:sp>
        <p:nvSpPr>
          <p:cNvPr id="4" name="TextBox 3">
            <a:extLst>
              <a:ext uri="{FF2B5EF4-FFF2-40B4-BE49-F238E27FC236}">
                <a16:creationId xmlns:a16="http://schemas.microsoft.com/office/drawing/2014/main" id="{2E6A34CE-8ADC-1CBE-5DEA-B91FAB993EBC}"/>
              </a:ext>
            </a:extLst>
          </p:cNvPr>
          <p:cNvSpPr txBox="1"/>
          <p:nvPr/>
        </p:nvSpPr>
        <p:spPr>
          <a:xfrm>
            <a:off x="1843063" y="496493"/>
            <a:ext cx="8534933" cy="954107"/>
          </a:xfrm>
          <a:prstGeom prst="rect">
            <a:avLst/>
          </a:prstGeom>
          <a:noFill/>
        </p:spPr>
        <p:txBody>
          <a:bodyPr wrap="square" rtlCol="0">
            <a:spAutoFit/>
          </a:bodyPr>
          <a:lstStyle/>
          <a:p>
            <a:r>
              <a:rPr lang="en-GB" sz="2800" b="1" dirty="0"/>
              <a:t>Are </a:t>
            </a:r>
            <a:r>
              <a:rPr lang="en-GB" sz="2800" b="1" dirty="0">
                <a:solidFill>
                  <a:srgbClr val="FF0000"/>
                </a:solidFill>
              </a:rPr>
              <a:t>YOU</a:t>
            </a:r>
            <a:r>
              <a:rPr lang="en-GB" sz="2800" b="1" dirty="0"/>
              <a:t> aware of  the </a:t>
            </a:r>
            <a:r>
              <a:rPr lang="en-GB" sz="2800" b="1" dirty="0">
                <a:solidFill>
                  <a:srgbClr val="FF0000"/>
                </a:solidFill>
              </a:rPr>
              <a:t>MINIMUM AGE REQUIREMENT </a:t>
            </a:r>
            <a:r>
              <a:rPr lang="en-GB" sz="2800" b="1" dirty="0"/>
              <a:t>for social media? </a:t>
            </a:r>
            <a:endParaRPr lang="en-GB" sz="2800" dirty="0"/>
          </a:p>
        </p:txBody>
      </p:sp>
      <p:sp>
        <p:nvSpPr>
          <p:cNvPr id="8" name="Rectangle: Rounded Corners 7">
            <a:extLst>
              <a:ext uri="{FF2B5EF4-FFF2-40B4-BE49-F238E27FC236}">
                <a16:creationId xmlns:a16="http://schemas.microsoft.com/office/drawing/2014/main" id="{1010C896-75FD-3511-79A3-77363D755C7D}"/>
              </a:ext>
            </a:extLst>
          </p:cNvPr>
          <p:cNvSpPr/>
          <p:nvPr/>
        </p:nvSpPr>
        <p:spPr>
          <a:xfrm>
            <a:off x="1887005" y="1840482"/>
            <a:ext cx="4302176" cy="2004363"/>
          </a:xfrm>
          <a:prstGeom prst="round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000" b="1">
                <a:ln w="0"/>
                <a:solidFill>
                  <a:schemeClr val="tx1"/>
                </a:solidFill>
                <a:latin typeface="Calibri" panose="020F0502020204030204" pitchFamily="34" charset="0"/>
                <a:ea typeface="Times New Roman" panose="02020603050405020304" pitchFamily="18" charset="0"/>
              </a:rPr>
              <a:t>84% of parents of 3-17s were aware of a minimum age </a:t>
            </a:r>
            <a:r>
              <a:rPr lang="en-GB" sz="2000">
                <a:ln w="0"/>
                <a:solidFill>
                  <a:schemeClr val="tx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rPr>
              <a:t>requirement</a:t>
            </a:r>
            <a:r>
              <a:rPr lang="en-GB" sz="2000" b="1">
                <a:ln w="0"/>
                <a:solidFill>
                  <a:schemeClr val="tx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rPr>
              <a:t> </a:t>
            </a:r>
            <a:r>
              <a:rPr lang="en-GB" sz="2000">
                <a:ln w="0"/>
                <a:solidFill>
                  <a:schemeClr val="tx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rPr>
              <a:t>to have a profile on social media apps </a:t>
            </a:r>
            <a:endParaRPr lang="en-GB" sz="2000">
              <a:ln w="0"/>
              <a:solidFill>
                <a:schemeClr val="tx1"/>
              </a:solidFill>
              <a:effectLst>
                <a:outerShdw blurRad="38100" dist="19050" dir="2700000" algn="tl" rotWithShape="0">
                  <a:schemeClr val="dk1">
                    <a:alpha val="40000"/>
                  </a:schemeClr>
                </a:outerShdw>
              </a:effectLst>
            </a:endParaRPr>
          </a:p>
        </p:txBody>
      </p:sp>
      <p:sp>
        <p:nvSpPr>
          <p:cNvPr id="10" name="Rectangle: Rounded Corners 9">
            <a:extLst>
              <a:ext uri="{FF2B5EF4-FFF2-40B4-BE49-F238E27FC236}">
                <a16:creationId xmlns:a16="http://schemas.microsoft.com/office/drawing/2014/main" id="{36FB544F-225A-22F4-C869-E6118F821166}"/>
              </a:ext>
            </a:extLst>
          </p:cNvPr>
          <p:cNvSpPr/>
          <p:nvPr/>
        </p:nvSpPr>
        <p:spPr>
          <a:xfrm>
            <a:off x="1963471" y="3948267"/>
            <a:ext cx="4302175" cy="200436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tx1"/>
                </a:solidFill>
                <a:effectLst/>
                <a:latin typeface="Calibri" panose="020F0502020204030204" pitchFamily="34" charset="0"/>
                <a:ea typeface="Times New Roman" panose="02020603050405020304" pitchFamily="18" charset="0"/>
              </a:rPr>
              <a:t>BUT ONLY</a:t>
            </a:r>
          </a:p>
          <a:p>
            <a:pPr algn="ctr"/>
            <a:r>
              <a:rPr lang="en-GB" sz="2000" b="1">
                <a:solidFill>
                  <a:schemeClr val="tx1"/>
                </a:solidFill>
                <a:effectLst/>
                <a:latin typeface="Calibri" panose="020F0502020204030204" pitchFamily="34" charset="0"/>
                <a:ea typeface="Times New Roman" panose="02020603050405020304" pitchFamily="18" charset="0"/>
              </a:rPr>
              <a:t>32% of parents knew the </a:t>
            </a:r>
          </a:p>
          <a:p>
            <a:pPr algn="ctr"/>
            <a:r>
              <a:rPr lang="en-GB" sz="2000" b="1">
                <a:solidFill>
                  <a:schemeClr val="tx1"/>
                </a:solidFill>
                <a:effectLst/>
                <a:latin typeface="Calibri" panose="020F0502020204030204" pitchFamily="34" charset="0"/>
                <a:ea typeface="Times New Roman" panose="02020603050405020304" pitchFamily="18" charset="0"/>
              </a:rPr>
              <a:t>correct age requirement </a:t>
            </a:r>
          </a:p>
          <a:p>
            <a:pPr algn="ctr"/>
            <a:r>
              <a:rPr lang="en-GB" sz="2000">
                <a:solidFill>
                  <a:schemeClr val="tx1"/>
                </a:solidFill>
                <a:effectLst/>
                <a:latin typeface="Calibri" panose="020F0502020204030204" pitchFamily="34" charset="0"/>
                <a:ea typeface="Times New Roman" panose="02020603050405020304" pitchFamily="18" charset="0"/>
              </a:rPr>
              <a:t>(13 yrs)</a:t>
            </a:r>
            <a:endParaRPr lang="en-GB">
              <a:solidFill>
                <a:schemeClr val="tx1"/>
              </a:solidFill>
            </a:endParaRPr>
          </a:p>
        </p:txBody>
      </p:sp>
      <p:sp>
        <p:nvSpPr>
          <p:cNvPr id="3" name="TextBox 2">
            <a:extLst>
              <a:ext uri="{FF2B5EF4-FFF2-40B4-BE49-F238E27FC236}">
                <a16:creationId xmlns:a16="http://schemas.microsoft.com/office/drawing/2014/main" id="{0ED4B726-26AD-AA80-EF5B-EE41F8E71A05}"/>
              </a:ext>
            </a:extLst>
          </p:cNvPr>
          <p:cNvSpPr txBox="1"/>
          <p:nvPr/>
        </p:nvSpPr>
        <p:spPr>
          <a:xfrm>
            <a:off x="1503375" y="6008037"/>
            <a:ext cx="10578379" cy="369332"/>
          </a:xfrm>
          <a:prstGeom prst="rect">
            <a:avLst/>
          </a:prstGeom>
          <a:noFill/>
        </p:spPr>
        <p:txBody>
          <a:bodyPr wrap="square">
            <a:spAutoFit/>
          </a:bodyPr>
          <a:lstStyle/>
          <a:p>
            <a:r>
              <a:rPr lang="en-GB" sz="1800" dirty="0"/>
              <a:t>Find ratings and reviews for parents on apps, games and social media at </a:t>
            </a:r>
            <a:r>
              <a:rPr lang="en-GB" sz="1800" dirty="0">
                <a:hlinkClick r:id="rId3"/>
              </a:rPr>
              <a:t>www.commonsensemedia.org</a:t>
            </a:r>
            <a:r>
              <a:rPr lang="en-GB" sz="1800" dirty="0"/>
              <a:t>  </a:t>
            </a:r>
          </a:p>
        </p:txBody>
      </p:sp>
      <p:sp>
        <p:nvSpPr>
          <p:cNvPr id="11" name="Speech Bubble: Rectangle with Corners Rounded 10">
            <a:extLst>
              <a:ext uri="{FF2B5EF4-FFF2-40B4-BE49-F238E27FC236}">
                <a16:creationId xmlns:a16="http://schemas.microsoft.com/office/drawing/2014/main" id="{AF29A7A6-A5DE-2924-CD18-CA2436934BC4}"/>
              </a:ext>
            </a:extLst>
          </p:cNvPr>
          <p:cNvSpPr/>
          <p:nvPr/>
        </p:nvSpPr>
        <p:spPr>
          <a:xfrm>
            <a:off x="6498537" y="1442638"/>
            <a:ext cx="4744387" cy="3424607"/>
          </a:xfrm>
          <a:prstGeom prst="wedgeRoundRectCallout">
            <a:avLst>
              <a:gd name="adj1" fmla="val -42318"/>
              <a:gd name="adj2" fmla="val 82197"/>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2800" b="1" dirty="0">
                <a:solidFill>
                  <a:schemeClr val="tx1"/>
                </a:solidFill>
              </a:rPr>
              <a:t>More than a third (36%) say they would allow their child to have a profile on sites or apps before they had reached the minimum age</a:t>
            </a:r>
            <a:r>
              <a:rPr lang="en-GB" sz="2800" dirty="0">
                <a:solidFill>
                  <a:schemeClr val="tx1"/>
                </a:solidFill>
              </a:rPr>
              <a:t>. </a:t>
            </a:r>
            <a:endParaRPr lang="en-GB" sz="2800" b="1" dirty="0">
              <a:solidFill>
                <a:schemeClr val="tx1"/>
              </a:solidFill>
            </a:endParaRPr>
          </a:p>
        </p:txBody>
      </p:sp>
      <p:pic>
        <p:nvPicPr>
          <p:cNvPr id="6" name="Picture 5" descr="Free speech bubble talking chat illustration">
            <a:extLst>
              <a:ext uri="{FF2B5EF4-FFF2-40B4-BE49-F238E27FC236}">
                <a16:creationId xmlns:a16="http://schemas.microsoft.com/office/drawing/2014/main" id="{1F8E1B5C-64B7-F540-303F-36A1D3DDCB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084" y="253035"/>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1891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5966295F-FA27-8E82-4946-B46B35E03CB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B8D4DC7-73B7-4BA4-8DE4-3AB10B65D7AE}"/>
              </a:ext>
            </a:extLst>
          </p:cNvPr>
          <p:cNvSpPr/>
          <p:nvPr/>
        </p:nvSpPr>
        <p:spPr>
          <a:xfrm>
            <a:off x="8208355" y="294326"/>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4" name="Picture 3">
            <a:extLst>
              <a:ext uri="{FF2B5EF4-FFF2-40B4-BE49-F238E27FC236}">
                <a16:creationId xmlns:a16="http://schemas.microsoft.com/office/drawing/2014/main" id="{1A1660ED-34FF-E51B-9801-65F81B96FC5A}"/>
              </a:ext>
            </a:extLst>
          </p:cNvPr>
          <p:cNvPicPr>
            <a:picLocks noChangeAspect="1"/>
          </p:cNvPicPr>
          <p:nvPr/>
        </p:nvPicPr>
        <p:blipFill>
          <a:blip r:embed="rId3"/>
          <a:stretch>
            <a:fillRect/>
          </a:stretch>
        </p:blipFill>
        <p:spPr>
          <a:xfrm>
            <a:off x="1470990" y="984830"/>
            <a:ext cx="9081549" cy="4128504"/>
          </a:xfrm>
          <a:prstGeom prst="rect">
            <a:avLst/>
          </a:prstGeom>
        </p:spPr>
      </p:pic>
      <p:pic>
        <p:nvPicPr>
          <p:cNvPr id="6" name="Picture 5">
            <a:extLst>
              <a:ext uri="{FF2B5EF4-FFF2-40B4-BE49-F238E27FC236}">
                <a16:creationId xmlns:a16="http://schemas.microsoft.com/office/drawing/2014/main" id="{99B4E230-AFFF-7C16-AC62-11132D106836}"/>
              </a:ext>
            </a:extLst>
          </p:cNvPr>
          <p:cNvPicPr>
            <a:picLocks noChangeAspect="1"/>
          </p:cNvPicPr>
          <p:nvPr/>
        </p:nvPicPr>
        <p:blipFill>
          <a:blip r:embed="rId4"/>
          <a:stretch>
            <a:fillRect/>
          </a:stretch>
        </p:blipFill>
        <p:spPr>
          <a:xfrm>
            <a:off x="10789028" y="212619"/>
            <a:ext cx="1624844" cy="1327440"/>
          </a:xfrm>
          <a:prstGeom prst="rect">
            <a:avLst/>
          </a:prstGeom>
        </p:spPr>
      </p:pic>
      <p:sp>
        <p:nvSpPr>
          <p:cNvPr id="7" name="TextBox 6">
            <a:extLst>
              <a:ext uri="{FF2B5EF4-FFF2-40B4-BE49-F238E27FC236}">
                <a16:creationId xmlns:a16="http://schemas.microsoft.com/office/drawing/2014/main" id="{4FBEAAB0-2755-B24C-9779-18C462E1CE8D}"/>
              </a:ext>
            </a:extLst>
          </p:cNvPr>
          <p:cNvSpPr txBox="1"/>
          <p:nvPr/>
        </p:nvSpPr>
        <p:spPr>
          <a:xfrm>
            <a:off x="1470990" y="5515747"/>
            <a:ext cx="9660255" cy="646331"/>
          </a:xfrm>
          <a:prstGeom prst="rect">
            <a:avLst/>
          </a:prstGeom>
          <a:noFill/>
        </p:spPr>
        <p:txBody>
          <a:bodyPr wrap="square">
            <a:spAutoFit/>
          </a:bodyPr>
          <a:lstStyle/>
          <a:p>
            <a:pPr marL="0" lvl="0" indent="0" algn="l">
              <a:buFont typeface="Arial" panose="020B0604020202020204" pitchFamily="34" charset="0"/>
              <a:buNone/>
            </a:pPr>
            <a:r>
              <a:rPr lang="en-GB" dirty="0">
                <a:highlight>
                  <a:srgbClr val="FFFF00"/>
                </a:highlight>
              </a:rPr>
              <a:t>Given the 13+ minimum age requirement on most of these social media platforms, it is notable that half (51%) of children under 13 use them. </a:t>
            </a:r>
            <a:endParaRPr lang="en-GB" b="0" i="0" dirty="0">
              <a:solidFill>
                <a:srgbClr val="202124"/>
              </a:solidFill>
              <a:effectLst/>
              <a:highlight>
                <a:srgbClr val="FFFF00"/>
              </a:highlight>
              <a:latin typeface="arial" panose="020B0604020202020204" pitchFamily="34" charset="0"/>
            </a:endParaRPr>
          </a:p>
        </p:txBody>
      </p:sp>
      <p:sp>
        <p:nvSpPr>
          <p:cNvPr id="5" name="TextBox 4">
            <a:extLst>
              <a:ext uri="{FF2B5EF4-FFF2-40B4-BE49-F238E27FC236}">
                <a16:creationId xmlns:a16="http://schemas.microsoft.com/office/drawing/2014/main" id="{D4A34620-21CF-3B02-91AA-303EFDB3A30F}"/>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dirty="0"/>
              <a:t>Source: </a:t>
            </a:r>
            <a:r>
              <a:rPr lang="en-GB" sz="1100" b="0" i="0" dirty="0">
                <a:effectLst/>
                <a:latin typeface="Roboto" panose="02000000000000000000" pitchFamily="2" charset="0"/>
              </a:rPr>
              <a:t>Children and parents: media use and attitudes report 2024</a:t>
            </a:r>
            <a:endParaRPr lang="en-GB" sz="1400" dirty="0"/>
          </a:p>
        </p:txBody>
      </p:sp>
    </p:spTree>
    <p:extLst>
      <p:ext uri="{BB962C8B-B14F-4D97-AF65-F5344CB8AC3E}">
        <p14:creationId xmlns:p14="http://schemas.microsoft.com/office/powerpoint/2010/main" val="5045134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79BAFA0-B13A-059B-AC71-FB8F4FB573BE}"/>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B8D4DC7-73B7-4BA4-8DE4-3AB10B65D7AE}"/>
              </a:ext>
            </a:extLst>
          </p:cNvPr>
          <p:cNvSpPr/>
          <p:nvPr/>
        </p:nvSpPr>
        <p:spPr>
          <a:xfrm>
            <a:off x="8208355" y="294326"/>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pic>
        <p:nvPicPr>
          <p:cNvPr id="13" name="Picture 12">
            <a:extLst>
              <a:ext uri="{FF2B5EF4-FFF2-40B4-BE49-F238E27FC236}">
                <a16:creationId xmlns:a16="http://schemas.microsoft.com/office/drawing/2014/main" id="{CACAD455-AE6C-4EC4-9E8B-B1D27604723E}"/>
              </a:ext>
            </a:extLst>
          </p:cNvPr>
          <p:cNvPicPr>
            <a:picLocks noChangeAspect="1"/>
          </p:cNvPicPr>
          <p:nvPr/>
        </p:nvPicPr>
        <p:blipFill rotWithShape="1">
          <a:blip r:embed="rId3"/>
          <a:srcRect b="3088"/>
          <a:stretch/>
        </p:blipFill>
        <p:spPr>
          <a:xfrm>
            <a:off x="1444426" y="1944210"/>
            <a:ext cx="10747574" cy="4913790"/>
          </a:xfrm>
          <a:prstGeom prst="rect">
            <a:avLst/>
          </a:prstGeom>
        </p:spPr>
      </p:pic>
      <p:pic>
        <p:nvPicPr>
          <p:cNvPr id="4" name="Picture 3" descr="Free did you know speech balloon message illustration">
            <a:extLst>
              <a:ext uri="{FF2B5EF4-FFF2-40B4-BE49-F238E27FC236}">
                <a16:creationId xmlns:a16="http://schemas.microsoft.com/office/drawing/2014/main" id="{A03473B4-4C42-7D09-E6C4-A4FACDAC8E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521" y="71021"/>
            <a:ext cx="2513065" cy="2513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9822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Parental Supervision on Children's Device Usage and Gaming – Azadeh  Forghani, PhD">
            <a:extLst>
              <a:ext uri="{FF2B5EF4-FFF2-40B4-BE49-F238E27FC236}">
                <a16:creationId xmlns:a16="http://schemas.microsoft.com/office/drawing/2014/main" id="{079DD367-970D-F264-8FF5-DED8CF8AC36A}"/>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
            <a:ext cx="12192000" cy="68503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FCA01B6-E455-528E-5324-61FD84C53325}"/>
              </a:ext>
            </a:extLst>
          </p:cNvPr>
          <p:cNvSpPr txBox="1"/>
          <p:nvPr/>
        </p:nvSpPr>
        <p:spPr>
          <a:xfrm>
            <a:off x="2596854" y="2447140"/>
            <a:ext cx="6815412" cy="15696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GB" sz="4800" b="1"/>
              <a:t>RISKS AND NEGATIVE EXPERIENCES</a:t>
            </a:r>
            <a:endParaRPr lang="en-GB" sz="4000"/>
          </a:p>
        </p:txBody>
      </p:sp>
      <p:pic>
        <p:nvPicPr>
          <p:cNvPr id="3" name="Picture 2" descr="A red rectangular sign with white text and heart&#10;&#10;Description automatically generated">
            <a:extLst>
              <a:ext uri="{FF2B5EF4-FFF2-40B4-BE49-F238E27FC236}">
                <a16:creationId xmlns:a16="http://schemas.microsoft.com/office/drawing/2014/main" id="{E7AFD89A-669A-9BA5-03C7-867E82E78A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397" y="5832090"/>
            <a:ext cx="1290918" cy="923613"/>
          </a:xfrm>
          <a:prstGeom prst="rect">
            <a:avLst/>
          </a:prstGeom>
        </p:spPr>
      </p:pic>
    </p:spTree>
    <p:extLst>
      <p:ext uri="{BB962C8B-B14F-4D97-AF65-F5344CB8AC3E}">
        <p14:creationId xmlns:p14="http://schemas.microsoft.com/office/powerpoint/2010/main" val="10389792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2C7000C-C3AD-C993-34B4-7D95E59065B7}"/>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Parental Supervision on Children's Device Usage and Gaming – Azadeh  Forghani, PhD">
            <a:extLst>
              <a:ext uri="{FF2B5EF4-FFF2-40B4-BE49-F238E27FC236}">
                <a16:creationId xmlns:a16="http://schemas.microsoft.com/office/drawing/2014/main" id="{079DD367-970D-F264-8FF5-DED8CF8AC36A}"/>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
            <a:ext cx="12192000" cy="68503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FCA01B6-E455-528E-5324-61FD84C53325}"/>
              </a:ext>
            </a:extLst>
          </p:cNvPr>
          <p:cNvSpPr txBox="1"/>
          <p:nvPr/>
        </p:nvSpPr>
        <p:spPr>
          <a:xfrm>
            <a:off x="2596854" y="2447140"/>
            <a:ext cx="6815412" cy="15696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GB" sz="4800" b="1"/>
              <a:t>TALKING TO YOUR CHILD ABOUT LIFE ONLINE </a:t>
            </a:r>
            <a:endParaRPr lang="en-GB" sz="4000"/>
          </a:p>
        </p:txBody>
      </p:sp>
      <p:pic>
        <p:nvPicPr>
          <p:cNvPr id="3" name="Picture 2" descr="A red rectangular sign with white text and heart&#10;&#10;Description automatically generated">
            <a:extLst>
              <a:ext uri="{FF2B5EF4-FFF2-40B4-BE49-F238E27FC236}">
                <a16:creationId xmlns:a16="http://schemas.microsoft.com/office/drawing/2014/main" id="{B4113744-CDC0-83CA-6143-9D1157EA00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50" y="5848716"/>
            <a:ext cx="1290918" cy="923613"/>
          </a:xfrm>
          <a:prstGeom prst="rect">
            <a:avLst/>
          </a:prstGeom>
        </p:spPr>
      </p:pic>
    </p:spTree>
    <p:extLst>
      <p:ext uri="{BB962C8B-B14F-4D97-AF65-F5344CB8AC3E}">
        <p14:creationId xmlns:p14="http://schemas.microsoft.com/office/powerpoint/2010/main" val="8367894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8D4DC7-73B7-4BA4-8DE4-3AB10B65D7AE}"/>
              </a:ext>
            </a:extLst>
          </p:cNvPr>
          <p:cNvSpPr/>
          <p:nvPr/>
        </p:nvSpPr>
        <p:spPr>
          <a:xfrm>
            <a:off x="8208355" y="294326"/>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3" name="TextBox 2">
            <a:extLst>
              <a:ext uri="{FF2B5EF4-FFF2-40B4-BE49-F238E27FC236}">
                <a16:creationId xmlns:a16="http://schemas.microsoft.com/office/drawing/2014/main" id="{0CA41A4B-8B35-B4C4-1D54-63CF0F31C6F9}"/>
              </a:ext>
            </a:extLst>
          </p:cNvPr>
          <p:cNvSpPr txBox="1"/>
          <p:nvPr/>
        </p:nvSpPr>
        <p:spPr>
          <a:xfrm>
            <a:off x="491090" y="487091"/>
            <a:ext cx="9991919" cy="523220"/>
          </a:xfrm>
          <a:prstGeom prst="rect">
            <a:avLst/>
          </a:prstGeom>
          <a:noFill/>
        </p:spPr>
        <p:txBody>
          <a:bodyPr wrap="square" rtlCol="0">
            <a:spAutoFit/>
          </a:bodyPr>
          <a:lstStyle/>
          <a:p>
            <a:r>
              <a:rPr lang="en-GB" sz="2800" b="1"/>
              <a:t>So what are the </a:t>
            </a:r>
            <a:r>
              <a:rPr lang="en-GB" sz="2800" b="1">
                <a:solidFill>
                  <a:srgbClr val="FF0000"/>
                </a:solidFill>
              </a:rPr>
              <a:t>RISKS</a:t>
            </a:r>
            <a:r>
              <a:rPr lang="en-GB" sz="2800" b="1"/>
              <a:t>? </a:t>
            </a:r>
            <a:endParaRPr lang="en-GB" sz="2800">
              <a:highlight>
                <a:srgbClr val="FFFF00"/>
              </a:highlight>
            </a:endParaRPr>
          </a:p>
        </p:txBody>
      </p:sp>
      <p:sp>
        <p:nvSpPr>
          <p:cNvPr id="10" name="TextBox 9">
            <a:extLst>
              <a:ext uri="{FF2B5EF4-FFF2-40B4-BE49-F238E27FC236}">
                <a16:creationId xmlns:a16="http://schemas.microsoft.com/office/drawing/2014/main" id="{01A09C44-BAAE-BB4E-5B65-012C5B546349}"/>
              </a:ext>
            </a:extLst>
          </p:cNvPr>
          <p:cNvSpPr txBox="1"/>
          <p:nvPr/>
        </p:nvSpPr>
        <p:spPr>
          <a:xfrm>
            <a:off x="7761249" y="6379008"/>
            <a:ext cx="4346604" cy="369332"/>
          </a:xfrm>
          <a:prstGeom prst="rect">
            <a:avLst/>
          </a:prstGeom>
          <a:noFill/>
        </p:spPr>
        <p:txBody>
          <a:bodyPr wrap="square">
            <a:spAutoFit/>
          </a:bodyPr>
          <a:lstStyle/>
          <a:p>
            <a:r>
              <a:rPr lang="en-GB"/>
              <a:t>Keeping Children Safe in Education</a:t>
            </a:r>
          </a:p>
        </p:txBody>
      </p:sp>
      <p:sp>
        <p:nvSpPr>
          <p:cNvPr id="7" name="TextBox 6">
            <a:extLst>
              <a:ext uri="{FF2B5EF4-FFF2-40B4-BE49-F238E27FC236}">
                <a16:creationId xmlns:a16="http://schemas.microsoft.com/office/drawing/2014/main" id="{106A78A9-5EDF-C2C4-8BBC-BCBE349AD249}"/>
              </a:ext>
            </a:extLst>
          </p:cNvPr>
          <p:cNvSpPr txBox="1"/>
          <p:nvPr/>
        </p:nvSpPr>
        <p:spPr>
          <a:xfrm>
            <a:off x="1521100" y="1331321"/>
            <a:ext cx="9385174" cy="107721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GB" sz="2800" b="1">
                <a:solidFill>
                  <a:schemeClr val="accent1"/>
                </a:solidFill>
              </a:rPr>
              <a:t>content: </a:t>
            </a:r>
            <a:r>
              <a:rPr lang="en-GB"/>
              <a:t>being exposed to </a:t>
            </a:r>
            <a:r>
              <a:rPr lang="en-GB" b="1"/>
              <a:t>illegal</a:t>
            </a:r>
            <a:r>
              <a:rPr lang="en-GB"/>
              <a:t>, inappropriate, or </a:t>
            </a:r>
            <a:r>
              <a:rPr lang="en-GB" b="1"/>
              <a:t>harmful</a:t>
            </a:r>
            <a:r>
              <a:rPr lang="en-GB"/>
              <a:t> content, for example: </a:t>
            </a:r>
            <a:r>
              <a:rPr lang="en-GB" b="1"/>
              <a:t>pornography</a:t>
            </a:r>
            <a:r>
              <a:rPr lang="en-GB"/>
              <a:t>, </a:t>
            </a:r>
            <a:r>
              <a:rPr lang="en-GB" b="1"/>
              <a:t>fake</a:t>
            </a:r>
            <a:r>
              <a:rPr lang="en-GB"/>
              <a:t> news, </a:t>
            </a:r>
            <a:r>
              <a:rPr lang="en-GB" b="1"/>
              <a:t>racism</a:t>
            </a:r>
            <a:r>
              <a:rPr lang="en-GB"/>
              <a:t>, </a:t>
            </a:r>
            <a:r>
              <a:rPr lang="en-GB" b="1"/>
              <a:t>misogyny</a:t>
            </a:r>
            <a:r>
              <a:rPr lang="en-GB"/>
              <a:t>, </a:t>
            </a:r>
            <a:r>
              <a:rPr lang="en-GB" b="1"/>
              <a:t>self-harm</a:t>
            </a:r>
            <a:r>
              <a:rPr lang="en-GB"/>
              <a:t>, </a:t>
            </a:r>
            <a:r>
              <a:rPr lang="en-GB" b="1"/>
              <a:t>suicide</a:t>
            </a:r>
            <a:r>
              <a:rPr lang="en-GB"/>
              <a:t>, </a:t>
            </a:r>
            <a:r>
              <a:rPr lang="en-GB" b="1"/>
              <a:t>anti-Semitism</a:t>
            </a:r>
            <a:r>
              <a:rPr lang="en-GB"/>
              <a:t>, </a:t>
            </a:r>
            <a:r>
              <a:rPr lang="en-GB" b="1"/>
              <a:t>radicalisation</a:t>
            </a:r>
            <a:r>
              <a:rPr lang="en-GB"/>
              <a:t>, and </a:t>
            </a:r>
            <a:r>
              <a:rPr lang="en-GB" b="1"/>
              <a:t>extremism</a:t>
            </a:r>
            <a:r>
              <a:rPr lang="en-GB"/>
              <a:t>.</a:t>
            </a:r>
          </a:p>
        </p:txBody>
      </p:sp>
      <p:sp>
        <p:nvSpPr>
          <p:cNvPr id="9" name="TextBox 8">
            <a:extLst>
              <a:ext uri="{FF2B5EF4-FFF2-40B4-BE49-F238E27FC236}">
                <a16:creationId xmlns:a16="http://schemas.microsoft.com/office/drawing/2014/main" id="{1899D77F-8022-9AAC-1DB3-A67555C43440}"/>
              </a:ext>
            </a:extLst>
          </p:cNvPr>
          <p:cNvSpPr txBox="1"/>
          <p:nvPr/>
        </p:nvSpPr>
        <p:spPr>
          <a:xfrm>
            <a:off x="1521100" y="2739923"/>
            <a:ext cx="9385174" cy="107721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2800" b="1" dirty="0">
                <a:solidFill>
                  <a:schemeClr val="accent2"/>
                </a:solidFill>
              </a:rPr>
              <a:t>contact</a:t>
            </a:r>
            <a:r>
              <a:rPr lang="en-GB" sz="2800" dirty="0">
                <a:solidFill>
                  <a:schemeClr val="accent2"/>
                </a:solidFill>
              </a:rPr>
              <a:t>: </a:t>
            </a:r>
            <a:r>
              <a:rPr lang="en-GB" dirty="0"/>
              <a:t>being subjected to harmful online </a:t>
            </a:r>
            <a:r>
              <a:rPr lang="en-GB" b="1" dirty="0"/>
              <a:t>interaction</a:t>
            </a:r>
            <a:r>
              <a:rPr lang="en-GB" dirty="0"/>
              <a:t> with other users; for example: peer to </a:t>
            </a:r>
            <a:r>
              <a:rPr lang="en-GB" b="1" dirty="0"/>
              <a:t>peer pressure</a:t>
            </a:r>
            <a:r>
              <a:rPr lang="en-GB" dirty="0"/>
              <a:t>, commercial </a:t>
            </a:r>
            <a:r>
              <a:rPr lang="en-GB" b="1" dirty="0"/>
              <a:t>advertising</a:t>
            </a:r>
            <a:r>
              <a:rPr lang="en-GB" dirty="0"/>
              <a:t> and </a:t>
            </a:r>
            <a:r>
              <a:rPr lang="en-GB" b="1" dirty="0"/>
              <a:t>adults posing as childre</a:t>
            </a:r>
            <a:r>
              <a:rPr lang="en-GB" dirty="0"/>
              <a:t>n or young adults with the intention to </a:t>
            </a:r>
            <a:r>
              <a:rPr lang="en-GB" b="1" dirty="0"/>
              <a:t>groom</a:t>
            </a:r>
            <a:r>
              <a:rPr lang="en-GB" dirty="0"/>
              <a:t> or </a:t>
            </a:r>
            <a:r>
              <a:rPr lang="en-GB" b="1" dirty="0"/>
              <a:t>exploit</a:t>
            </a:r>
            <a:r>
              <a:rPr lang="en-GB" dirty="0"/>
              <a:t> them for </a:t>
            </a:r>
            <a:r>
              <a:rPr lang="en-GB" b="1" dirty="0"/>
              <a:t>sexual</a:t>
            </a:r>
            <a:r>
              <a:rPr lang="en-GB" dirty="0"/>
              <a:t>, </a:t>
            </a:r>
            <a:r>
              <a:rPr lang="en-GB" b="1" dirty="0"/>
              <a:t>criminal</a:t>
            </a:r>
            <a:r>
              <a:rPr lang="en-GB" dirty="0"/>
              <a:t>, </a:t>
            </a:r>
            <a:r>
              <a:rPr lang="en-GB" b="1" dirty="0"/>
              <a:t>financial</a:t>
            </a:r>
            <a:r>
              <a:rPr lang="en-GB" dirty="0"/>
              <a:t> or other purposes</a:t>
            </a:r>
          </a:p>
        </p:txBody>
      </p:sp>
      <p:sp>
        <p:nvSpPr>
          <p:cNvPr id="12" name="TextBox 11">
            <a:extLst>
              <a:ext uri="{FF2B5EF4-FFF2-40B4-BE49-F238E27FC236}">
                <a16:creationId xmlns:a16="http://schemas.microsoft.com/office/drawing/2014/main" id="{5CDA559B-4719-04DB-6D5B-FCB35FC9B89A}"/>
              </a:ext>
            </a:extLst>
          </p:cNvPr>
          <p:cNvSpPr txBox="1"/>
          <p:nvPr/>
        </p:nvSpPr>
        <p:spPr>
          <a:xfrm>
            <a:off x="1521100" y="4148525"/>
            <a:ext cx="9385174" cy="80021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GB" sz="2800" b="1">
                <a:solidFill>
                  <a:schemeClr val="accent6"/>
                </a:solidFill>
              </a:rPr>
              <a:t>conduct: </a:t>
            </a:r>
            <a:r>
              <a:rPr lang="en-GB"/>
              <a:t>online </a:t>
            </a:r>
            <a:r>
              <a:rPr lang="en-GB" b="1"/>
              <a:t>behaviour</a:t>
            </a:r>
            <a:r>
              <a:rPr lang="en-GB"/>
              <a:t> that increases the likelihood of, or </a:t>
            </a:r>
            <a:r>
              <a:rPr lang="en-GB" b="1"/>
              <a:t>causes, harm</a:t>
            </a:r>
            <a:r>
              <a:rPr lang="en-GB"/>
              <a:t>;  sharing and receiving </a:t>
            </a:r>
            <a:r>
              <a:rPr lang="en-GB" b="1"/>
              <a:t>explicit images</a:t>
            </a:r>
            <a:r>
              <a:rPr lang="en-GB"/>
              <a:t> (e.g. </a:t>
            </a:r>
            <a:r>
              <a:rPr lang="en-GB" b="1"/>
              <a:t>nudes</a:t>
            </a:r>
            <a:r>
              <a:rPr lang="en-GB"/>
              <a:t> and semi-nudes and/or </a:t>
            </a:r>
            <a:r>
              <a:rPr lang="en-GB" b="1"/>
              <a:t>pornography</a:t>
            </a:r>
            <a:r>
              <a:rPr lang="en-GB"/>
              <a:t> and online </a:t>
            </a:r>
            <a:r>
              <a:rPr lang="en-GB" b="1"/>
              <a:t>bullying</a:t>
            </a:r>
          </a:p>
        </p:txBody>
      </p:sp>
      <p:sp>
        <p:nvSpPr>
          <p:cNvPr id="4" name="TextBox 3">
            <a:extLst>
              <a:ext uri="{FF2B5EF4-FFF2-40B4-BE49-F238E27FC236}">
                <a16:creationId xmlns:a16="http://schemas.microsoft.com/office/drawing/2014/main" id="{750B7F5A-2510-900D-772E-1E5484D12CA8}"/>
              </a:ext>
            </a:extLst>
          </p:cNvPr>
          <p:cNvSpPr txBox="1"/>
          <p:nvPr/>
        </p:nvSpPr>
        <p:spPr>
          <a:xfrm>
            <a:off x="1521100" y="5249436"/>
            <a:ext cx="9385174" cy="80021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GB" sz="2800" b="1">
                <a:solidFill>
                  <a:srgbClr val="7030A0"/>
                </a:solidFill>
              </a:rPr>
              <a:t>commerce: </a:t>
            </a:r>
            <a:r>
              <a:rPr lang="en-GB"/>
              <a:t>risks such as online</a:t>
            </a:r>
            <a:r>
              <a:rPr lang="en-GB" b="1"/>
              <a:t> gambling</a:t>
            </a:r>
            <a:r>
              <a:rPr lang="en-GB"/>
              <a:t>, </a:t>
            </a:r>
            <a:r>
              <a:rPr lang="en-GB" b="1"/>
              <a:t>inappropriate advertising</a:t>
            </a:r>
            <a:r>
              <a:rPr lang="en-GB"/>
              <a:t>, </a:t>
            </a:r>
            <a:r>
              <a:rPr lang="en-GB" b="1"/>
              <a:t>phishing</a:t>
            </a:r>
            <a:r>
              <a:rPr lang="en-GB"/>
              <a:t> and or </a:t>
            </a:r>
            <a:r>
              <a:rPr lang="en-GB" b="1"/>
              <a:t>financial scams</a:t>
            </a:r>
          </a:p>
        </p:txBody>
      </p:sp>
    </p:spTree>
    <p:extLst>
      <p:ext uri="{BB962C8B-B14F-4D97-AF65-F5344CB8AC3E}">
        <p14:creationId xmlns:p14="http://schemas.microsoft.com/office/powerpoint/2010/main" val="12615503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8" name="Freeform: Shape 17">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Rectangle 40">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Isosceles Triangle 41">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94C1BD7-FF25-4C12-86BF-C0C40ECA0B16}"/>
              </a:ext>
            </a:extLst>
          </p:cNvPr>
          <p:cNvSpPr txBox="1"/>
          <p:nvPr/>
        </p:nvSpPr>
        <p:spPr>
          <a:xfrm>
            <a:off x="6209050" y="6025490"/>
            <a:ext cx="3897698" cy="661720"/>
          </a:xfrm>
          <a:prstGeom prst="rect">
            <a:avLst/>
          </a:prstGeom>
          <a:noFill/>
        </p:spPr>
        <p:txBody>
          <a:bodyPr wrap="square" rtlCol="0">
            <a:spAutoFit/>
          </a:bodyPr>
          <a:lstStyle/>
          <a:p>
            <a:pPr defTabSz="786384">
              <a:spcAft>
                <a:spcPts val="516"/>
              </a:spcAft>
            </a:pPr>
            <a:r>
              <a:rPr lang="en-GB" sz="1600" kern="1200" dirty="0">
                <a:solidFill>
                  <a:schemeClr val="tx1"/>
                </a:solidFill>
                <a:latin typeface="+mn-lt"/>
                <a:ea typeface="+mn-ea"/>
                <a:cs typeface="+mn-cs"/>
              </a:rPr>
              <a:t>Source: </a:t>
            </a:r>
            <a:r>
              <a:rPr lang="en-GB" sz="1050" kern="1200" dirty="0">
                <a:solidFill>
                  <a:schemeClr val="tx1"/>
                </a:solidFill>
                <a:latin typeface="Roboto" panose="02000000000000000000" pitchFamily="2" charset="0"/>
                <a:ea typeface="+mn-ea"/>
                <a:cs typeface="+mn-cs"/>
                <a:hlinkClick r:id="rId3"/>
              </a:rPr>
              <a:t>https://www.childrenscommissioner.gov.uk/resource/pornography-and-harmful-sexual-behaviour/</a:t>
            </a:r>
            <a:r>
              <a:rPr lang="en-GB" sz="1050" kern="1200" dirty="0">
                <a:solidFill>
                  <a:schemeClr val="tx1"/>
                </a:solidFill>
                <a:latin typeface="Roboto" panose="02000000000000000000" pitchFamily="2" charset="0"/>
                <a:ea typeface="+mn-ea"/>
                <a:cs typeface="+mn-cs"/>
              </a:rPr>
              <a:t> </a:t>
            </a:r>
            <a:endParaRPr lang="en-GB" dirty="0"/>
          </a:p>
        </p:txBody>
      </p:sp>
      <p:pic>
        <p:nvPicPr>
          <p:cNvPr id="4" name="Picture 3">
            <a:extLst>
              <a:ext uri="{FF2B5EF4-FFF2-40B4-BE49-F238E27FC236}">
                <a16:creationId xmlns:a16="http://schemas.microsoft.com/office/drawing/2014/main" id="{312538DD-FF78-F971-1B97-2366F723B688}"/>
              </a:ext>
            </a:extLst>
          </p:cNvPr>
          <p:cNvPicPr>
            <a:picLocks noChangeAspect="1"/>
          </p:cNvPicPr>
          <p:nvPr/>
        </p:nvPicPr>
        <p:blipFill>
          <a:blip r:embed="rId4"/>
          <a:stretch>
            <a:fillRect/>
          </a:stretch>
        </p:blipFill>
        <p:spPr>
          <a:xfrm rot="603868">
            <a:off x="8301700" y="2202247"/>
            <a:ext cx="2813166" cy="3680776"/>
          </a:xfrm>
          <a:prstGeom prst="rect">
            <a:avLst/>
          </a:prstGeom>
          <a:ln>
            <a:noFill/>
          </a:ln>
          <a:effectLst>
            <a:outerShdw blurRad="292100" dist="139700" dir="2700000" algn="tl" rotWithShape="0">
              <a:srgbClr val="333333">
                <a:alpha val="65000"/>
              </a:srgbClr>
            </a:outerShdw>
          </a:effectLst>
        </p:spPr>
      </p:pic>
      <p:graphicFrame>
        <p:nvGraphicFramePr>
          <p:cNvPr id="10" name="TextBox 7">
            <a:extLst>
              <a:ext uri="{FF2B5EF4-FFF2-40B4-BE49-F238E27FC236}">
                <a16:creationId xmlns:a16="http://schemas.microsoft.com/office/drawing/2014/main" id="{D882BA67-4825-2294-87C5-5F983F975E7E}"/>
              </a:ext>
            </a:extLst>
          </p:cNvPr>
          <p:cNvGraphicFramePr/>
          <p:nvPr>
            <p:extLst>
              <p:ext uri="{D42A27DB-BD31-4B8C-83A1-F6EECF244321}">
                <p14:modId xmlns:p14="http://schemas.microsoft.com/office/powerpoint/2010/main" val="2955103312"/>
              </p:ext>
            </p:extLst>
          </p:nvPr>
        </p:nvGraphicFramePr>
        <p:xfrm>
          <a:off x="-1025281" y="643467"/>
          <a:ext cx="9052595" cy="500232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Picture 2" descr="A red and black rectangular sign with white text&#10;&#10;Description automatically generated with low confidence">
            <a:extLst>
              <a:ext uri="{FF2B5EF4-FFF2-40B4-BE49-F238E27FC236}">
                <a16:creationId xmlns:a16="http://schemas.microsoft.com/office/drawing/2014/main" id="{023A6561-225F-6337-0BFF-2279A845BF9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3003" y="5931016"/>
            <a:ext cx="1138484" cy="801355"/>
          </a:xfrm>
          <a:prstGeom prst="rect">
            <a:avLst/>
          </a:prstGeom>
        </p:spPr>
      </p:pic>
      <p:pic>
        <p:nvPicPr>
          <p:cNvPr id="5" name="Picture 4" descr="Free did you know speech balloon message illustration">
            <a:extLst>
              <a:ext uri="{FF2B5EF4-FFF2-40B4-BE49-F238E27FC236}">
                <a16:creationId xmlns:a16="http://schemas.microsoft.com/office/drawing/2014/main" id="{4C4C27FE-08B7-2CA0-D383-5DCB77F77EA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811967">
            <a:off x="6770782" y="-86335"/>
            <a:ext cx="2513065" cy="2513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79532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C70960D5-4732-B599-3ADF-2CC68F540699}"/>
              </a:ext>
            </a:extLst>
          </p:cNvPr>
          <p:cNvSpPr txBox="1"/>
          <p:nvPr/>
        </p:nvSpPr>
        <p:spPr>
          <a:xfrm>
            <a:off x="699713" y="248038"/>
            <a:ext cx="10394468" cy="11592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700" b="1" i="0" u="none" strike="noStrike" kern="1200" cap="none" spc="0" normalizeH="0" baseline="0" noProof="0" dirty="0">
                <a:ln>
                  <a:noFill/>
                </a:ln>
                <a:solidFill>
                  <a:srgbClr val="FFFFFF"/>
                </a:solidFill>
                <a:effectLst/>
                <a:uLnTx/>
                <a:uFillTx/>
                <a:latin typeface="Calibri Light" panose="020F0302020204030204"/>
                <a:ea typeface="+mn-ea"/>
                <a:cs typeface="+mn-cs"/>
              </a:rPr>
              <a:t>Summary of children’s negative experiences:</a:t>
            </a:r>
            <a:endParaRPr kumimoji="0" lang="en-US" sz="3700" b="0" i="0" u="none" strike="noStrike" kern="1200" cap="none" spc="0" normalizeH="0" baseline="0" noProof="0" dirty="0">
              <a:ln>
                <a:noFill/>
              </a:ln>
              <a:solidFill>
                <a:srgbClr val="FFFFFF"/>
              </a:solidFill>
              <a:effectLst/>
              <a:uLnTx/>
              <a:uFillTx/>
              <a:latin typeface="Calibri Light" panose="020F0302020204030204"/>
              <a:ea typeface="+mn-ea"/>
              <a:cs typeface="+mn-cs"/>
            </a:endParaRPr>
          </a:p>
        </p:txBody>
      </p:sp>
      <p:sp>
        <p:nvSpPr>
          <p:cNvPr id="6" name="TextBox 5">
            <a:extLst>
              <a:ext uri="{FF2B5EF4-FFF2-40B4-BE49-F238E27FC236}">
                <a16:creationId xmlns:a16="http://schemas.microsoft.com/office/drawing/2014/main" id="{194C1BD7-FF25-4C12-86BF-C0C40ECA0B16}"/>
              </a:ext>
            </a:extLst>
          </p:cNvPr>
          <p:cNvSpPr txBox="1"/>
          <p:nvPr/>
        </p:nvSpPr>
        <p:spPr>
          <a:xfrm>
            <a:off x="8742302" y="5984388"/>
            <a:ext cx="3233585" cy="873612"/>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ts val="1000"/>
              </a:spcBef>
              <a:spcAft>
                <a:spcPts val="600"/>
              </a:spcAft>
              <a:buClrTx/>
              <a:buSzTx/>
              <a:buFontTx/>
              <a:buNone/>
              <a:tabLst/>
              <a:defRPr/>
            </a:pPr>
            <a:r>
              <a:rPr kumimoji="0" lang="en-US" sz="1900" b="0" i="0" u="none" strike="noStrike" kern="1200" cap="none" spc="0" normalizeH="0" baseline="0" noProof="0">
                <a:ln>
                  <a:noFill/>
                </a:ln>
                <a:solidFill>
                  <a:prstClr val="black"/>
                </a:solidFill>
                <a:effectLst/>
                <a:uLnTx/>
                <a:uFillTx/>
                <a:latin typeface="Calibri" panose="020F0502020204030204"/>
                <a:ea typeface="+mn-ea"/>
                <a:cs typeface="+mn-cs"/>
              </a:rPr>
              <a:t>Source: Children and parents: Media use and attitudes report 2023</a:t>
            </a:r>
          </a:p>
        </p:txBody>
      </p:sp>
      <p:pic>
        <p:nvPicPr>
          <p:cNvPr id="3" name="Picture 2">
            <a:extLst>
              <a:ext uri="{FF2B5EF4-FFF2-40B4-BE49-F238E27FC236}">
                <a16:creationId xmlns:a16="http://schemas.microsoft.com/office/drawing/2014/main" id="{5AD4AB67-40F3-0C8C-B57B-C288CECA149E}"/>
              </a:ext>
            </a:extLst>
          </p:cNvPr>
          <p:cNvPicPr>
            <a:picLocks noChangeAspect="1"/>
          </p:cNvPicPr>
          <p:nvPr/>
        </p:nvPicPr>
        <p:blipFill>
          <a:blip r:embed="rId3"/>
          <a:stretch>
            <a:fillRect/>
          </a:stretch>
        </p:blipFill>
        <p:spPr>
          <a:xfrm>
            <a:off x="713607" y="1742943"/>
            <a:ext cx="8932757" cy="3372114"/>
          </a:xfrm>
          <a:prstGeom prst="rect">
            <a:avLst/>
          </a:prstGeom>
        </p:spPr>
      </p:pic>
      <p:sp>
        <p:nvSpPr>
          <p:cNvPr id="5" name="Speech Bubble: Oval 4">
            <a:extLst>
              <a:ext uri="{FF2B5EF4-FFF2-40B4-BE49-F238E27FC236}">
                <a16:creationId xmlns:a16="http://schemas.microsoft.com/office/drawing/2014/main" id="{EC462D97-37F0-2C95-607F-013600648EBB}"/>
              </a:ext>
            </a:extLst>
          </p:cNvPr>
          <p:cNvSpPr/>
          <p:nvPr/>
        </p:nvSpPr>
        <p:spPr>
          <a:xfrm>
            <a:off x="3854036" y="4929711"/>
            <a:ext cx="4274820" cy="1575303"/>
          </a:xfrm>
          <a:prstGeom prst="wedgeEllipseCallout">
            <a:avLst>
              <a:gd name="adj1" fmla="val 60313"/>
              <a:gd name="adj2" fmla="val 42570"/>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BUT Only 20% of parents report their child telling them about this in the same time frame. </a:t>
            </a:r>
          </a:p>
        </p:txBody>
      </p:sp>
      <p:pic>
        <p:nvPicPr>
          <p:cNvPr id="2" name="Picture 1" descr="A red and black rectangular sign with white text&#10;&#10;Description automatically generated with low confidence">
            <a:extLst>
              <a:ext uri="{FF2B5EF4-FFF2-40B4-BE49-F238E27FC236}">
                <a16:creationId xmlns:a16="http://schemas.microsoft.com/office/drawing/2014/main" id="{ECA8308E-E630-8F48-4528-1AB5EB3441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003" y="5931016"/>
            <a:ext cx="1138484" cy="801355"/>
          </a:xfrm>
          <a:prstGeom prst="rect">
            <a:avLst/>
          </a:prstGeom>
        </p:spPr>
      </p:pic>
    </p:spTree>
    <p:extLst>
      <p:ext uri="{BB962C8B-B14F-4D97-AF65-F5344CB8AC3E}">
        <p14:creationId xmlns:p14="http://schemas.microsoft.com/office/powerpoint/2010/main" val="1758918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C70960D5-4732-B599-3ADF-2CC68F540699}"/>
              </a:ext>
            </a:extLst>
          </p:cNvPr>
          <p:cNvSpPr txBox="1"/>
          <p:nvPr/>
        </p:nvSpPr>
        <p:spPr>
          <a:xfrm>
            <a:off x="699712" y="248038"/>
            <a:ext cx="10224535" cy="11592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lang="en-US" sz="3700" b="1" dirty="0">
                <a:solidFill>
                  <a:srgbClr val="FFFFFF"/>
                </a:solidFill>
                <a:latin typeface="Calibri Light" panose="020F0302020204030204"/>
              </a:rPr>
              <a:t>Bullying</a:t>
            </a:r>
            <a:endParaRPr kumimoji="0" lang="en-US" sz="3700" b="0" i="0" u="none" strike="noStrike" kern="1200" cap="none" spc="0" normalizeH="0" baseline="0" noProof="0" dirty="0">
              <a:ln>
                <a:noFill/>
              </a:ln>
              <a:solidFill>
                <a:srgbClr val="FFFFFF"/>
              </a:solidFill>
              <a:effectLst/>
              <a:uLnTx/>
              <a:uFillTx/>
              <a:latin typeface="Calibri Light" panose="020F0302020204030204"/>
              <a:ea typeface="+mn-ea"/>
              <a:cs typeface="+mn-cs"/>
            </a:endParaRPr>
          </a:p>
        </p:txBody>
      </p:sp>
      <p:sp>
        <p:nvSpPr>
          <p:cNvPr id="6" name="TextBox 5">
            <a:extLst>
              <a:ext uri="{FF2B5EF4-FFF2-40B4-BE49-F238E27FC236}">
                <a16:creationId xmlns:a16="http://schemas.microsoft.com/office/drawing/2014/main" id="{194C1BD7-FF25-4C12-86BF-C0C40ECA0B16}"/>
              </a:ext>
            </a:extLst>
          </p:cNvPr>
          <p:cNvSpPr txBox="1"/>
          <p:nvPr/>
        </p:nvSpPr>
        <p:spPr>
          <a:xfrm>
            <a:off x="8742302" y="5984388"/>
            <a:ext cx="3233585" cy="873612"/>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ts val="1000"/>
              </a:spcBef>
              <a:spcAft>
                <a:spcPts val="600"/>
              </a:spcAft>
              <a:buClrTx/>
              <a:buSzTx/>
              <a:buFontTx/>
              <a:buNone/>
              <a:tabLst/>
              <a:defRPr/>
            </a:pPr>
            <a:r>
              <a:rPr kumimoji="0" lang="en-US" sz="1900" b="0" i="0" u="none" strike="noStrike" kern="1200" cap="none" spc="0" normalizeH="0" baseline="0" noProof="0">
                <a:ln>
                  <a:noFill/>
                </a:ln>
                <a:solidFill>
                  <a:prstClr val="black"/>
                </a:solidFill>
                <a:effectLst/>
                <a:uLnTx/>
                <a:uFillTx/>
                <a:latin typeface="Calibri" panose="020F0502020204030204"/>
                <a:ea typeface="+mn-ea"/>
                <a:cs typeface="+mn-cs"/>
              </a:rPr>
              <a:t>Source: Children and parents: Media use and attitudes report 2023</a:t>
            </a:r>
          </a:p>
        </p:txBody>
      </p:sp>
      <p:pic>
        <p:nvPicPr>
          <p:cNvPr id="4" name="Picture 3">
            <a:extLst>
              <a:ext uri="{FF2B5EF4-FFF2-40B4-BE49-F238E27FC236}">
                <a16:creationId xmlns:a16="http://schemas.microsoft.com/office/drawing/2014/main" id="{343FE68F-53DF-D7CC-0596-37E8AC6CB1BC}"/>
              </a:ext>
            </a:extLst>
          </p:cNvPr>
          <p:cNvPicPr>
            <a:picLocks noChangeAspect="1"/>
          </p:cNvPicPr>
          <p:nvPr/>
        </p:nvPicPr>
        <p:blipFill>
          <a:blip r:embed="rId3"/>
          <a:stretch>
            <a:fillRect/>
          </a:stretch>
        </p:blipFill>
        <p:spPr>
          <a:xfrm>
            <a:off x="795185" y="2094101"/>
            <a:ext cx="5813191" cy="3620900"/>
          </a:xfrm>
          <a:prstGeom prst="rect">
            <a:avLst/>
          </a:prstGeom>
        </p:spPr>
      </p:pic>
      <p:sp>
        <p:nvSpPr>
          <p:cNvPr id="10" name="TextBox 9">
            <a:extLst>
              <a:ext uri="{FF2B5EF4-FFF2-40B4-BE49-F238E27FC236}">
                <a16:creationId xmlns:a16="http://schemas.microsoft.com/office/drawing/2014/main" id="{0F98E938-E04E-087A-FB90-561131A5BB1E}"/>
              </a:ext>
            </a:extLst>
          </p:cNvPr>
          <p:cNvSpPr txBox="1"/>
          <p:nvPr/>
        </p:nvSpPr>
        <p:spPr>
          <a:xfrm>
            <a:off x="6972300" y="2143253"/>
            <a:ext cx="4351020" cy="1938992"/>
          </a:xfrm>
          <a:prstGeom prst="rect">
            <a:avLst/>
          </a:prstGeom>
          <a:noFill/>
        </p:spPr>
        <p:txBody>
          <a:bodyPr wrap="square">
            <a:spAutoFit/>
          </a:bodyPr>
          <a:lstStyle/>
          <a:p>
            <a:pPr marL="285750" indent="-285750">
              <a:buFont typeface="Arial" panose="020B0604020202020204" pitchFamily="34" charset="0"/>
              <a:buChar char="•"/>
            </a:pPr>
            <a:r>
              <a:rPr lang="en-GB" sz="2400"/>
              <a:t>Increase in the proportion who have experienced </a:t>
            </a:r>
            <a:r>
              <a:rPr lang="en-GB" sz="2400" b="1"/>
              <a:t>bullying via social media</a:t>
            </a:r>
            <a:r>
              <a:rPr lang="en-GB" sz="2400"/>
              <a:t> apps/sites (18% vs 15% in 2022) </a:t>
            </a:r>
          </a:p>
          <a:p>
            <a:pPr marL="285750" indent="-285750">
              <a:buFont typeface="Arial" panose="020B0604020202020204" pitchFamily="34" charset="0"/>
              <a:buChar char="•"/>
            </a:pPr>
            <a:r>
              <a:rPr lang="en-GB" sz="2400" b="1"/>
              <a:t>girls</a:t>
            </a:r>
            <a:r>
              <a:rPr lang="en-GB" sz="2400"/>
              <a:t> </a:t>
            </a:r>
            <a:r>
              <a:rPr lang="en-GB" sz="2400" b="1"/>
              <a:t>are more likely </a:t>
            </a:r>
            <a:r>
              <a:rPr lang="en-GB" sz="2400"/>
              <a:t>than boys </a:t>
            </a:r>
          </a:p>
        </p:txBody>
      </p:sp>
      <p:pic>
        <p:nvPicPr>
          <p:cNvPr id="2" name="Picture 1" descr="A red and black rectangular sign with white text&#10;&#10;Description automatically generated with low confidence">
            <a:extLst>
              <a:ext uri="{FF2B5EF4-FFF2-40B4-BE49-F238E27FC236}">
                <a16:creationId xmlns:a16="http://schemas.microsoft.com/office/drawing/2014/main" id="{9EAAF1D4-4C23-F4E9-C086-509D687B32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003" y="5931016"/>
            <a:ext cx="1138484" cy="801355"/>
          </a:xfrm>
          <a:prstGeom prst="rect">
            <a:avLst/>
          </a:prstGeom>
        </p:spPr>
      </p:pic>
    </p:spTree>
    <p:extLst>
      <p:ext uri="{BB962C8B-B14F-4D97-AF65-F5344CB8AC3E}">
        <p14:creationId xmlns:p14="http://schemas.microsoft.com/office/powerpoint/2010/main" val="1630342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C70960D5-4732-B599-3ADF-2CC68F540699}"/>
              </a:ext>
            </a:extLst>
          </p:cNvPr>
          <p:cNvSpPr txBox="1"/>
          <p:nvPr/>
        </p:nvSpPr>
        <p:spPr>
          <a:xfrm>
            <a:off x="699713" y="248038"/>
            <a:ext cx="11006184" cy="11592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700" b="1" i="0" u="none" strike="noStrike" kern="1200" cap="none" spc="0" normalizeH="0" baseline="0" noProof="0" dirty="0">
                <a:ln>
                  <a:noFill/>
                </a:ln>
                <a:solidFill>
                  <a:srgbClr val="FFFFFF"/>
                </a:solidFill>
                <a:effectLst/>
                <a:uLnTx/>
                <a:uFillTx/>
                <a:latin typeface="Calibri Light" panose="020F0302020204030204"/>
                <a:ea typeface="+mn-ea"/>
                <a:cs typeface="+mn-cs"/>
              </a:rPr>
              <a:t> Nudes / Semi-Nudes</a:t>
            </a:r>
            <a:endParaRPr kumimoji="0" lang="en-US" sz="3700" b="0" i="0" u="none" strike="noStrike" kern="1200" cap="none" spc="0" normalizeH="0" baseline="0" noProof="0" dirty="0">
              <a:ln>
                <a:noFill/>
              </a:ln>
              <a:solidFill>
                <a:srgbClr val="FFFFFF"/>
              </a:solidFill>
              <a:effectLst/>
              <a:uLnTx/>
              <a:uFillTx/>
              <a:latin typeface="Calibri Light" panose="020F0302020204030204"/>
              <a:ea typeface="+mn-ea"/>
              <a:cs typeface="+mn-cs"/>
            </a:endParaRPr>
          </a:p>
        </p:txBody>
      </p:sp>
      <p:sp>
        <p:nvSpPr>
          <p:cNvPr id="6" name="TextBox 5">
            <a:extLst>
              <a:ext uri="{FF2B5EF4-FFF2-40B4-BE49-F238E27FC236}">
                <a16:creationId xmlns:a16="http://schemas.microsoft.com/office/drawing/2014/main" id="{194C1BD7-FF25-4C12-86BF-C0C40ECA0B16}"/>
              </a:ext>
            </a:extLst>
          </p:cNvPr>
          <p:cNvSpPr txBox="1"/>
          <p:nvPr/>
        </p:nvSpPr>
        <p:spPr>
          <a:xfrm>
            <a:off x="8742302" y="5984388"/>
            <a:ext cx="3233585" cy="873612"/>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ts val="1000"/>
              </a:spcBef>
              <a:spcAft>
                <a:spcPts val="600"/>
              </a:spcAft>
              <a:buClrTx/>
              <a:buSzTx/>
              <a:buFontTx/>
              <a:buNone/>
              <a:tabLst/>
              <a:defRPr/>
            </a:pPr>
            <a:r>
              <a:rPr kumimoji="0" lang="en-US" sz="1900" b="0" i="0" u="none" strike="noStrike" kern="1200" cap="none" spc="0" normalizeH="0" baseline="0" noProof="0">
                <a:ln>
                  <a:noFill/>
                </a:ln>
                <a:solidFill>
                  <a:prstClr val="black"/>
                </a:solidFill>
                <a:effectLst/>
                <a:uLnTx/>
                <a:uFillTx/>
                <a:latin typeface="Calibri" panose="020F0502020204030204"/>
                <a:ea typeface="+mn-ea"/>
                <a:cs typeface="+mn-cs"/>
              </a:rPr>
              <a:t>Source: Children and parents: Media use and attitudes report 2023</a:t>
            </a:r>
          </a:p>
        </p:txBody>
      </p:sp>
      <p:sp>
        <p:nvSpPr>
          <p:cNvPr id="3" name="TextBox 2">
            <a:extLst>
              <a:ext uri="{FF2B5EF4-FFF2-40B4-BE49-F238E27FC236}">
                <a16:creationId xmlns:a16="http://schemas.microsoft.com/office/drawing/2014/main" id="{F3EAB797-E53C-FCCE-7EE3-059AF37D4610}"/>
              </a:ext>
            </a:extLst>
          </p:cNvPr>
          <p:cNvSpPr txBox="1"/>
          <p:nvPr/>
        </p:nvSpPr>
        <p:spPr>
          <a:xfrm>
            <a:off x="533400" y="1924995"/>
            <a:ext cx="5916386" cy="209288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sz="2800" b="1" dirty="0"/>
              <a:t>Older girls (aged 16-18) were more likely than boys to have ever been exposed to potentially uncomfortable or unwanted types of contact:</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indent="-285750">
              <a:buFont typeface="Arial" panose="020B0604020202020204" pitchFamily="34" charset="0"/>
              <a:buChar char="•"/>
            </a:pPr>
            <a:endParaRPr lang="en-GB" dirty="0"/>
          </a:p>
        </p:txBody>
      </p:sp>
      <p:sp>
        <p:nvSpPr>
          <p:cNvPr id="8" name="Speech Bubble: Oval 7">
            <a:extLst>
              <a:ext uri="{FF2B5EF4-FFF2-40B4-BE49-F238E27FC236}">
                <a16:creationId xmlns:a16="http://schemas.microsoft.com/office/drawing/2014/main" id="{EE4BEA6A-D137-6D9F-1BC4-44E736B70468}"/>
              </a:ext>
            </a:extLst>
          </p:cNvPr>
          <p:cNvSpPr/>
          <p:nvPr/>
        </p:nvSpPr>
        <p:spPr>
          <a:xfrm>
            <a:off x="3232094" y="4366915"/>
            <a:ext cx="4259580" cy="1919049"/>
          </a:xfrm>
          <a:prstGeom prst="wedgeEllipseCallout">
            <a:avLst>
              <a:gd name="adj1" fmla="val 46354"/>
              <a:gd name="adj2" fmla="val 69687"/>
            </a:avLst>
          </a:prstGeom>
        </p:spPr>
        <p:style>
          <a:lnRef idx="2">
            <a:schemeClr val="accent2"/>
          </a:lnRef>
          <a:fillRef idx="1">
            <a:schemeClr val="lt1"/>
          </a:fillRef>
          <a:effectRef idx="0">
            <a:schemeClr val="accent2"/>
          </a:effectRef>
          <a:fontRef idx="minor">
            <a:schemeClr val="dk1"/>
          </a:fontRef>
        </p:style>
        <p:txBody>
          <a:bodyPr rtlCol="0" anchor="ctr"/>
          <a:lstStyle/>
          <a:p>
            <a:pPr marL="0" lvl="1" algn="ctr">
              <a:tabLst>
                <a:tab pos="92075" algn="l"/>
              </a:tabLst>
            </a:pPr>
            <a:r>
              <a:rPr lang="en-GB" sz="2400" dirty="0">
                <a:solidFill>
                  <a:srgbClr val="FF0000"/>
                </a:solidFill>
              </a:rPr>
              <a:t>Receiving pictures or videos of naked / half-dressed people</a:t>
            </a:r>
          </a:p>
          <a:p>
            <a:pPr marL="0" lvl="1" algn="ctr"/>
            <a:r>
              <a:rPr lang="en-GB" sz="2000" b="1" dirty="0">
                <a:highlight>
                  <a:srgbClr val="FFFF00"/>
                </a:highlight>
              </a:rPr>
              <a:t> 32% (2023) vs 11% (2022) </a:t>
            </a:r>
          </a:p>
        </p:txBody>
      </p:sp>
      <p:sp>
        <p:nvSpPr>
          <p:cNvPr id="9" name="Speech Bubble: Oval 8">
            <a:extLst>
              <a:ext uri="{FF2B5EF4-FFF2-40B4-BE49-F238E27FC236}">
                <a16:creationId xmlns:a16="http://schemas.microsoft.com/office/drawing/2014/main" id="{A5A533BB-BDD8-C6C3-E12A-58953D5BDC5A}"/>
              </a:ext>
            </a:extLst>
          </p:cNvPr>
          <p:cNvSpPr/>
          <p:nvPr/>
        </p:nvSpPr>
        <p:spPr>
          <a:xfrm>
            <a:off x="7257237" y="2192030"/>
            <a:ext cx="4401363" cy="2174885"/>
          </a:xfrm>
          <a:prstGeom prst="wedgeEllipseCallout">
            <a:avLst>
              <a:gd name="adj1" fmla="val -30720"/>
              <a:gd name="adj2" fmla="val 71094"/>
            </a:avLst>
          </a:prstGeom>
        </p:spPr>
        <p:style>
          <a:lnRef idx="2">
            <a:schemeClr val="accent6"/>
          </a:lnRef>
          <a:fillRef idx="1">
            <a:schemeClr val="lt1"/>
          </a:fillRef>
          <a:effectRef idx="0">
            <a:schemeClr val="accent6"/>
          </a:effectRef>
          <a:fontRef idx="minor">
            <a:schemeClr val="dk1"/>
          </a:fontRef>
        </p:style>
        <p:txBody>
          <a:bodyPr rtlCol="0" anchor="ctr"/>
          <a:lstStyle/>
          <a:p>
            <a:pPr marL="0" lvl="1" algn="ctr"/>
            <a:r>
              <a:rPr lang="en-GB" sz="2400" dirty="0">
                <a:solidFill>
                  <a:srgbClr val="FF0000"/>
                </a:solidFill>
              </a:rPr>
              <a:t>Asked to share naked/half-dressed pictures of themselves </a:t>
            </a:r>
            <a:r>
              <a:rPr lang="en-GB" sz="2000" b="1" dirty="0">
                <a:highlight>
                  <a:srgbClr val="FFFF00"/>
                </a:highlight>
              </a:rPr>
              <a:t>24% (2023) vs 9% (2022)</a:t>
            </a:r>
          </a:p>
        </p:txBody>
      </p:sp>
      <p:pic>
        <p:nvPicPr>
          <p:cNvPr id="2" name="Picture 1" descr="A red and black rectangular sign with white text&#10;&#10;Description automatically generated with low confidence">
            <a:extLst>
              <a:ext uri="{FF2B5EF4-FFF2-40B4-BE49-F238E27FC236}">
                <a16:creationId xmlns:a16="http://schemas.microsoft.com/office/drawing/2014/main" id="{EE756ADB-93B8-8298-AD54-7D5FB9C143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003" y="5931016"/>
            <a:ext cx="1138484" cy="801355"/>
          </a:xfrm>
          <a:prstGeom prst="rect">
            <a:avLst/>
          </a:prstGeom>
        </p:spPr>
      </p:pic>
    </p:spTree>
    <p:extLst>
      <p:ext uri="{BB962C8B-B14F-4D97-AF65-F5344CB8AC3E}">
        <p14:creationId xmlns:p14="http://schemas.microsoft.com/office/powerpoint/2010/main" val="19062125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8D4DC7-73B7-4BA4-8DE4-3AB10B65D7AE}"/>
              </a:ext>
            </a:extLst>
          </p:cNvPr>
          <p:cNvSpPr/>
          <p:nvPr/>
        </p:nvSpPr>
        <p:spPr>
          <a:xfrm>
            <a:off x="8208355" y="294326"/>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3" name="TextBox 2">
            <a:extLst>
              <a:ext uri="{FF2B5EF4-FFF2-40B4-BE49-F238E27FC236}">
                <a16:creationId xmlns:a16="http://schemas.microsoft.com/office/drawing/2014/main" id="{0CA41A4B-8B35-B4C4-1D54-63CF0F31C6F9}"/>
              </a:ext>
            </a:extLst>
          </p:cNvPr>
          <p:cNvSpPr txBox="1"/>
          <p:nvPr/>
        </p:nvSpPr>
        <p:spPr>
          <a:xfrm>
            <a:off x="393435" y="389287"/>
            <a:ext cx="4933166" cy="461665"/>
          </a:xfrm>
          <a:prstGeom prst="rect">
            <a:avLst/>
          </a:prstGeom>
          <a:noFill/>
        </p:spPr>
        <p:txBody>
          <a:bodyPr wrap="square" rtlCol="0">
            <a:spAutoFit/>
          </a:bodyPr>
          <a:lstStyle/>
          <a:p>
            <a:r>
              <a:rPr lang="en-GB" sz="2400" b="1" dirty="0"/>
              <a:t>So, what can </a:t>
            </a:r>
            <a:r>
              <a:rPr lang="en-GB" sz="2400" b="1" dirty="0">
                <a:solidFill>
                  <a:srgbClr val="FF0000"/>
                </a:solidFill>
              </a:rPr>
              <a:t>YOU </a:t>
            </a:r>
            <a:r>
              <a:rPr lang="en-GB" sz="2400" b="1" dirty="0"/>
              <a:t>do?  </a:t>
            </a:r>
            <a:endParaRPr lang="en-GB" sz="2400" dirty="0">
              <a:highlight>
                <a:srgbClr val="FFFF00"/>
              </a:highlight>
            </a:endParaRPr>
          </a:p>
        </p:txBody>
      </p:sp>
      <p:sp>
        <p:nvSpPr>
          <p:cNvPr id="10" name="TextBox 9">
            <a:extLst>
              <a:ext uri="{FF2B5EF4-FFF2-40B4-BE49-F238E27FC236}">
                <a16:creationId xmlns:a16="http://schemas.microsoft.com/office/drawing/2014/main" id="{01A09C44-BAAE-BB4E-5B65-012C5B546349}"/>
              </a:ext>
            </a:extLst>
          </p:cNvPr>
          <p:cNvSpPr txBox="1"/>
          <p:nvPr/>
        </p:nvSpPr>
        <p:spPr>
          <a:xfrm>
            <a:off x="10797539" y="6379008"/>
            <a:ext cx="1310313" cy="369332"/>
          </a:xfrm>
          <a:prstGeom prst="rect">
            <a:avLst/>
          </a:prstGeom>
          <a:noFill/>
        </p:spPr>
        <p:txBody>
          <a:bodyPr wrap="square">
            <a:spAutoFit/>
          </a:bodyPr>
          <a:lstStyle/>
          <a:p>
            <a:r>
              <a:rPr lang="en-GB"/>
              <a:t>CEOP</a:t>
            </a:r>
          </a:p>
        </p:txBody>
      </p:sp>
      <p:grpSp>
        <p:nvGrpSpPr>
          <p:cNvPr id="4" name="Group 3">
            <a:extLst>
              <a:ext uri="{FF2B5EF4-FFF2-40B4-BE49-F238E27FC236}">
                <a16:creationId xmlns:a16="http://schemas.microsoft.com/office/drawing/2014/main" id="{BE9079A5-5DDF-E5C6-F8A0-43857471AD8C}"/>
              </a:ext>
            </a:extLst>
          </p:cNvPr>
          <p:cNvGrpSpPr/>
          <p:nvPr/>
        </p:nvGrpSpPr>
        <p:grpSpPr>
          <a:xfrm>
            <a:off x="1856771" y="992093"/>
            <a:ext cx="8478458" cy="4771655"/>
            <a:chOff x="1768556" y="1254034"/>
            <a:chExt cx="8478458" cy="4771655"/>
          </a:xfrm>
        </p:grpSpPr>
        <p:pic>
          <p:nvPicPr>
            <p:cNvPr id="5" name="Picture 4">
              <a:extLst>
                <a:ext uri="{FF2B5EF4-FFF2-40B4-BE49-F238E27FC236}">
                  <a16:creationId xmlns:a16="http://schemas.microsoft.com/office/drawing/2014/main" id="{C2E20B0D-4FEB-1D4C-6085-FA2D2B35AFD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932"/>
            <a:stretch/>
          </p:blipFill>
          <p:spPr bwMode="auto">
            <a:xfrm>
              <a:off x="1768556" y="3533244"/>
              <a:ext cx="4326141" cy="2492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05C3C7F5-EE5F-6117-6EC2-7AA82C58297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79233" y="1312482"/>
              <a:ext cx="4247819" cy="2348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a:extLst>
                <a:ext uri="{FF2B5EF4-FFF2-40B4-BE49-F238E27FC236}">
                  <a16:creationId xmlns:a16="http://schemas.microsoft.com/office/drawing/2014/main" id="{A0D0F407-601D-EB7F-9B18-E025FB28426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73071" y="1254034"/>
              <a:ext cx="3973943" cy="2554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a:extLst>
                <a:ext uri="{FF2B5EF4-FFF2-40B4-BE49-F238E27FC236}">
                  <a16:creationId xmlns:a16="http://schemas.microsoft.com/office/drawing/2014/main" id="{87593D83-0A87-D95F-2342-530D85225EF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80423" y="3548780"/>
              <a:ext cx="3966591" cy="2378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5" name="TextBox 14">
            <a:extLst>
              <a:ext uri="{FF2B5EF4-FFF2-40B4-BE49-F238E27FC236}">
                <a16:creationId xmlns:a16="http://schemas.microsoft.com/office/drawing/2014/main" id="{1A76005E-CDCA-29A3-4086-4C1BF9550973}"/>
              </a:ext>
            </a:extLst>
          </p:cNvPr>
          <p:cNvSpPr txBox="1"/>
          <p:nvPr/>
        </p:nvSpPr>
        <p:spPr>
          <a:xfrm>
            <a:off x="1516380" y="5799450"/>
            <a:ext cx="10911512" cy="646331"/>
          </a:xfrm>
          <a:prstGeom prst="rect">
            <a:avLst/>
          </a:prstGeom>
          <a:noFill/>
        </p:spPr>
        <p:txBody>
          <a:bodyPr wrap="square">
            <a:spAutoFit/>
          </a:bodyPr>
          <a:lstStyle/>
          <a:p>
            <a:r>
              <a:rPr lang="en-GB" sz="1800">
                <a:hlinkClick r:id="rId7"/>
              </a:rPr>
              <a:t>youtu.be/XjV0lKYpakk?si=6ONdtZJRjfB6bSRj</a:t>
            </a:r>
            <a:r>
              <a:rPr lang="en-GB" sz="1800"/>
              <a:t> – what parents and carers need to know</a:t>
            </a:r>
          </a:p>
          <a:p>
            <a:r>
              <a:rPr lang="en-GB" sz="1800">
                <a:hlinkClick r:id="rId8"/>
              </a:rPr>
              <a:t>youtu.be/E5LA2nKHVZ0?si=gU3_jXFF51TU3vTq</a:t>
            </a:r>
            <a:r>
              <a:rPr lang="en-GB" sz="1800"/>
              <a:t>  – when should you be worried?</a:t>
            </a:r>
          </a:p>
        </p:txBody>
      </p:sp>
    </p:spTree>
    <p:extLst>
      <p:ext uri="{BB962C8B-B14F-4D97-AF65-F5344CB8AC3E}">
        <p14:creationId xmlns:p14="http://schemas.microsoft.com/office/powerpoint/2010/main" val="42750837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798443-7EB3-4698-9C45-EA843368FDE3}"/>
              </a:ext>
            </a:extLst>
          </p:cNvPr>
          <p:cNvSpPr txBox="1"/>
          <p:nvPr/>
        </p:nvSpPr>
        <p:spPr>
          <a:xfrm>
            <a:off x="381158" y="333029"/>
            <a:ext cx="11600635" cy="584775"/>
          </a:xfrm>
          <a:prstGeom prst="rect">
            <a:avLst/>
          </a:prstGeom>
          <a:noFill/>
        </p:spPr>
        <p:txBody>
          <a:bodyPr wrap="square" rtlCol="0">
            <a:spAutoFit/>
          </a:bodyPr>
          <a:lstStyle/>
          <a:p>
            <a:r>
              <a:rPr lang="en-GB" sz="3200" b="1" dirty="0">
                <a:ea typeface="+mj-ea"/>
                <a:cs typeface="+mj-cs"/>
              </a:rPr>
              <a:t>UK Reporting Helplines and Services for Children and Young People</a:t>
            </a:r>
            <a:endParaRPr lang="en-GB" sz="3200" b="1" dirty="0">
              <a:highlight>
                <a:srgbClr val="FFFF00"/>
              </a:highlight>
              <a:ea typeface="+mj-ea"/>
              <a:cs typeface="+mj-cs"/>
            </a:endParaRPr>
          </a:p>
        </p:txBody>
      </p:sp>
      <p:grpSp>
        <p:nvGrpSpPr>
          <p:cNvPr id="4" name="Group 3">
            <a:extLst>
              <a:ext uri="{FF2B5EF4-FFF2-40B4-BE49-F238E27FC236}">
                <a16:creationId xmlns:a16="http://schemas.microsoft.com/office/drawing/2014/main" id="{9C83514F-0306-57BD-B57B-7BF3A24C3472}"/>
              </a:ext>
            </a:extLst>
          </p:cNvPr>
          <p:cNvGrpSpPr/>
          <p:nvPr/>
        </p:nvGrpSpPr>
        <p:grpSpPr>
          <a:xfrm>
            <a:off x="3470983" y="1299047"/>
            <a:ext cx="8198185" cy="4782803"/>
            <a:chOff x="558420" y="1617997"/>
            <a:chExt cx="8198185" cy="4782803"/>
          </a:xfrm>
        </p:grpSpPr>
        <p:grpSp>
          <p:nvGrpSpPr>
            <p:cNvPr id="5" name="Group 4">
              <a:extLst>
                <a:ext uri="{FF2B5EF4-FFF2-40B4-BE49-F238E27FC236}">
                  <a16:creationId xmlns:a16="http://schemas.microsoft.com/office/drawing/2014/main" id="{987E8AF9-EB19-9A5A-7C6B-C9DD93C5CA34}"/>
                </a:ext>
              </a:extLst>
            </p:cNvPr>
            <p:cNvGrpSpPr/>
            <p:nvPr/>
          </p:nvGrpSpPr>
          <p:grpSpPr>
            <a:xfrm>
              <a:off x="558420" y="1617997"/>
              <a:ext cx="8198185" cy="4782803"/>
              <a:chOff x="470599" y="1941846"/>
              <a:chExt cx="6148639" cy="4519913"/>
            </a:xfrm>
            <a:solidFill>
              <a:schemeClr val="accent3">
                <a:lumMod val="20000"/>
                <a:lumOff val="80000"/>
              </a:schemeClr>
            </a:solidFill>
          </p:grpSpPr>
          <p:sp>
            <p:nvSpPr>
              <p:cNvPr id="12" name="Rounded Rectangle 5">
                <a:extLst>
                  <a:ext uri="{FF2B5EF4-FFF2-40B4-BE49-F238E27FC236}">
                    <a16:creationId xmlns:a16="http://schemas.microsoft.com/office/drawing/2014/main" id="{E426BA4D-96E6-85E4-00D8-38D49E0B08FC}"/>
                  </a:ext>
                </a:extLst>
              </p:cNvPr>
              <p:cNvSpPr/>
              <p:nvPr userDrawn="1"/>
            </p:nvSpPr>
            <p:spPr>
              <a:xfrm>
                <a:off x="4638737" y="1941847"/>
                <a:ext cx="1980501" cy="4519912"/>
              </a:xfrm>
              <a:prstGeom prst="roundRect">
                <a:avLst>
                  <a:gd name="adj" fmla="val 17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620000" rIns="144000" rtlCol="0" anchor="t"/>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400" b="1" i="0" u="none" strike="noStrike" kern="1200" cap="none" spc="0" normalizeH="0" baseline="0" noProof="0" dirty="0">
                    <a:ln>
                      <a:noFill/>
                    </a:ln>
                    <a:solidFill>
                      <a:srgbClr val="3F3250"/>
                    </a:solidFill>
                    <a:effectLst/>
                    <a:uLnTx/>
                    <a:uFillTx/>
                    <a:latin typeface="Verdana" panose="020B0604030504040204" pitchFamily="34" charset="0"/>
                    <a:ea typeface="Verdana" panose="020B0604030504040204" pitchFamily="34" charset="0"/>
                    <a:cs typeface="Verdana" panose="020B0604030504040204" pitchFamily="34" charset="0"/>
                  </a:rPr>
                  <a:t>ChildLine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57575"/>
                    </a:solidFill>
                    <a:effectLst/>
                    <a:uLnTx/>
                    <a:uFillTx/>
                    <a:latin typeface="Verdana" panose="020B0604030504040204" pitchFamily="34" charset="0"/>
                    <a:ea typeface="Verdana" panose="020B0604030504040204" pitchFamily="34" charset="0"/>
                    <a:cs typeface="Verdana" panose="020B0604030504040204" pitchFamily="34" charset="0"/>
                  </a:rPr>
                  <a:t>A free, private and confidential service where CYP can talk about anything to a trained counsellor, online or on the phone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3F325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3" name="Rounded Rectangle 8">
                <a:extLst>
                  <a:ext uri="{FF2B5EF4-FFF2-40B4-BE49-F238E27FC236}">
                    <a16:creationId xmlns:a16="http://schemas.microsoft.com/office/drawing/2014/main" id="{339160AD-D1E8-D4A1-3522-A234ECEC6CCF}"/>
                  </a:ext>
                </a:extLst>
              </p:cNvPr>
              <p:cNvSpPr/>
              <p:nvPr userDrawn="1"/>
            </p:nvSpPr>
            <p:spPr>
              <a:xfrm>
                <a:off x="2554668" y="1941847"/>
                <a:ext cx="1980501" cy="4519912"/>
              </a:xfrm>
              <a:prstGeom prst="roundRect">
                <a:avLst>
                  <a:gd name="adj" fmla="val 17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620000" rIns="144000" rtlCol="0" anchor="t"/>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400" b="1" i="0" u="none" strike="noStrike" kern="1200" cap="none" spc="0" normalizeH="0" baseline="0" noProof="0" dirty="0">
                    <a:ln>
                      <a:noFill/>
                    </a:ln>
                    <a:solidFill>
                      <a:srgbClr val="3F3250"/>
                    </a:solidFill>
                    <a:effectLst/>
                    <a:uLnTx/>
                    <a:uFillTx/>
                    <a:latin typeface="Verdana" panose="020B0604030504040204" pitchFamily="34" charset="0"/>
                    <a:ea typeface="Verdana" panose="020B0604030504040204" pitchFamily="34" charset="0"/>
                    <a:cs typeface="Verdana" panose="020B0604030504040204" pitchFamily="34" charset="0"/>
                  </a:rPr>
                  <a:t>Report Remove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757575"/>
                    </a:solidFill>
                    <a:effectLst/>
                    <a:uLnTx/>
                    <a:uFillTx/>
                    <a:latin typeface="Verdana" panose="020B0604030504040204" pitchFamily="34" charset="0"/>
                    <a:ea typeface="Verdana" panose="020B0604030504040204" pitchFamily="34" charset="0"/>
                    <a:cs typeface="Verdana" panose="020B0604030504040204" pitchFamily="34" charset="0"/>
                  </a:rPr>
                  <a:t>A free tool that allows children to report nude or sexual images and videos of themselves that they think might have been shared online</a:t>
                </a:r>
              </a:p>
            </p:txBody>
          </p:sp>
          <p:sp>
            <p:nvSpPr>
              <p:cNvPr id="15" name="Rounded Rectangle 14">
                <a:extLst>
                  <a:ext uri="{FF2B5EF4-FFF2-40B4-BE49-F238E27FC236}">
                    <a16:creationId xmlns:a16="http://schemas.microsoft.com/office/drawing/2014/main" id="{360ADB3D-78A6-77D8-BB76-C48817FF5998}"/>
                  </a:ext>
                </a:extLst>
              </p:cNvPr>
              <p:cNvSpPr/>
              <p:nvPr userDrawn="1"/>
            </p:nvSpPr>
            <p:spPr>
              <a:xfrm>
                <a:off x="470599" y="1941846"/>
                <a:ext cx="1980501" cy="4519913"/>
              </a:xfrm>
              <a:prstGeom prst="roundRect">
                <a:avLst>
                  <a:gd name="adj" fmla="val 17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620000" rIns="144000" rtlCol="0" anchor="t"/>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400" b="1" i="0" u="none" strike="noStrike" kern="1200" cap="none" spc="0" normalizeH="0" baseline="0" noProof="0" dirty="0">
                    <a:ln>
                      <a:noFill/>
                    </a:ln>
                    <a:solidFill>
                      <a:srgbClr val="3F3250"/>
                    </a:solidFill>
                    <a:effectLst/>
                    <a:uLnTx/>
                    <a:uFillTx/>
                    <a:latin typeface="Verdana" panose="020B0604030504040204" pitchFamily="34" charset="0"/>
                    <a:ea typeface="Verdana" panose="020B0604030504040204" pitchFamily="34" charset="0"/>
                    <a:cs typeface="Verdana" panose="020B0604030504040204" pitchFamily="34" charset="0"/>
                  </a:rPr>
                  <a:t>NCA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57575"/>
                    </a:solidFill>
                    <a:effectLst/>
                    <a:uLnTx/>
                    <a:uFillTx/>
                    <a:latin typeface="Verdana" panose="020B0604030504040204" pitchFamily="34" charset="0"/>
                    <a:ea typeface="Verdana" panose="020B0604030504040204" pitchFamily="34" charset="0"/>
                    <a:cs typeface="Verdana" panose="020B0604030504040204" pitchFamily="34" charset="0"/>
                  </a:rPr>
                  <a:t>Young people can report concerns about child sexual abuse and exploitation to NCA</a:t>
                </a:r>
                <a:endParaRPr kumimoji="0" lang="en-GB" sz="2400" b="0" i="0" u="none" strike="noStrike" kern="1200" cap="none" spc="0" normalizeH="0" baseline="0" noProof="0" dirty="0">
                  <a:ln>
                    <a:noFill/>
                  </a:ln>
                  <a:solidFill>
                    <a:srgbClr val="757575"/>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757575"/>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pic>
          <p:nvPicPr>
            <p:cNvPr id="6" name="Picture 5">
              <a:extLst>
                <a:ext uri="{FF2B5EF4-FFF2-40B4-BE49-F238E27FC236}">
                  <a16:creationId xmlns:a16="http://schemas.microsoft.com/office/drawing/2014/main" id="{95DA1C63-E9AF-7913-A502-6266C7244B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072" y="1900145"/>
              <a:ext cx="2007451" cy="902446"/>
            </a:xfrm>
            <a:prstGeom prst="rect">
              <a:avLst/>
            </a:prstGeom>
          </p:spPr>
        </p:pic>
        <p:pic>
          <p:nvPicPr>
            <p:cNvPr id="9" name="Picture 2">
              <a:extLst>
                <a:ext uri="{FF2B5EF4-FFF2-40B4-BE49-F238E27FC236}">
                  <a16:creationId xmlns:a16="http://schemas.microsoft.com/office/drawing/2014/main" id="{E9765890-16CC-AEF0-4A9E-7C3BF54E4F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816" y="1770236"/>
              <a:ext cx="2151393" cy="14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a:extLst>
                <a:ext uri="{FF2B5EF4-FFF2-40B4-BE49-F238E27FC236}">
                  <a16:creationId xmlns:a16="http://schemas.microsoft.com/office/drawing/2014/main" id="{F6EDA087-6A71-F3E7-92CA-DD260524D3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3317" y="1845272"/>
              <a:ext cx="2385908" cy="1012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7" name="TextBox 16">
            <a:extLst>
              <a:ext uri="{FF2B5EF4-FFF2-40B4-BE49-F238E27FC236}">
                <a16:creationId xmlns:a16="http://schemas.microsoft.com/office/drawing/2014/main" id="{10C0BE46-47C1-ECFD-C194-C9E4B2B7D374}"/>
              </a:ext>
            </a:extLst>
          </p:cNvPr>
          <p:cNvSpPr txBox="1"/>
          <p:nvPr/>
        </p:nvSpPr>
        <p:spPr>
          <a:xfrm>
            <a:off x="7780284" y="6171026"/>
            <a:ext cx="4102186" cy="369332"/>
          </a:xfrm>
          <a:prstGeom prst="rect">
            <a:avLst/>
          </a:prstGeom>
          <a:noFill/>
        </p:spPr>
        <p:txBody>
          <a:bodyPr wrap="square">
            <a:spAutoFit/>
          </a:bodyPr>
          <a:lstStyle/>
          <a:p>
            <a:r>
              <a:rPr lang="en-GB" sz="1800" dirty="0"/>
              <a:t>Go to </a:t>
            </a:r>
            <a:r>
              <a:rPr lang="en-GB" sz="1800" dirty="0">
                <a:hlinkClick r:id="rId6"/>
              </a:rPr>
              <a:t>reporting.lgfl.net </a:t>
            </a:r>
            <a:r>
              <a:rPr lang="en-GB" sz="1800" dirty="0"/>
              <a:t>to find out more</a:t>
            </a:r>
          </a:p>
        </p:txBody>
      </p:sp>
      <p:sp>
        <p:nvSpPr>
          <p:cNvPr id="7" name="TextBox 6">
            <a:extLst>
              <a:ext uri="{FF2B5EF4-FFF2-40B4-BE49-F238E27FC236}">
                <a16:creationId xmlns:a16="http://schemas.microsoft.com/office/drawing/2014/main" id="{4BB686EC-7862-B89F-6C3B-E46CC7166DFB}"/>
              </a:ext>
            </a:extLst>
          </p:cNvPr>
          <p:cNvSpPr txBox="1"/>
          <p:nvPr/>
        </p:nvSpPr>
        <p:spPr>
          <a:xfrm>
            <a:off x="381158" y="1763176"/>
            <a:ext cx="2511814" cy="156966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sz="2400" dirty="0">
                <a:solidFill>
                  <a:srgbClr val="C00000"/>
                </a:solidFill>
              </a:rPr>
              <a:t>Call 101 or 999 if there is an immediate risk of harm to your child</a:t>
            </a:r>
          </a:p>
        </p:txBody>
      </p:sp>
      <p:pic>
        <p:nvPicPr>
          <p:cNvPr id="11" name="Picture 10">
            <a:extLst>
              <a:ext uri="{FF2B5EF4-FFF2-40B4-BE49-F238E27FC236}">
                <a16:creationId xmlns:a16="http://schemas.microsoft.com/office/drawing/2014/main" id="{3E82F835-7C7F-E92D-C3B0-2B99C499F9A6}"/>
              </a:ext>
            </a:extLst>
          </p:cNvPr>
          <p:cNvPicPr>
            <a:picLocks noChangeAspect="1"/>
          </p:cNvPicPr>
          <p:nvPr/>
        </p:nvPicPr>
        <p:blipFill>
          <a:blip r:embed="rId7"/>
          <a:stretch>
            <a:fillRect/>
          </a:stretch>
        </p:blipFill>
        <p:spPr>
          <a:xfrm>
            <a:off x="381158" y="3799028"/>
            <a:ext cx="2533780" cy="1606633"/>
          </a:xfrm>
          <a:prstGeom prst="rect">
            <a:avLst/>
          </a:prstGeom>
        </p:spPr>
      </p:pic>
    </p:spTree>
    <p:extLst>
      <p:ext uri="{BB962C8B-B14F-4D97-AF65-F5344CB8AC3E}">
        <p14:creationId xmlns:p14="http://schemas.microsoft.com/office/powerpoint/2010/main" val="19223833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8D4DC7-73B7-4BA4-8DE4-3AB10B65D7AE}"/>
              </a:ext>
            </a:extLst>
          </p:cNvPr>
          <p:cNvSpPr/>
          <p:nvPr/>
        </p:nvSpPr>
        <p:spPr>
          <a:xfrm>
            <a:off x="8208355" y="294326"/>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1F83A97F-0EAF-4AFF-9834-C8684908CD37}"/>
              </a:ext>
            </a:extLst>
          </p:cNvPr>
          <p:cNvSpPr/>
          <p:nvPr/>
        </p:nvSpPr>
        <p:spPr>
          <a:xfrm>
            <a:off x="4535922" y="6282165"/>
            <a:ext cx="3672433" cy="560279"/>
          </a:xfrm>
          <a:prstGeom prst="rect">
            <a:avLst/>
          </a:prstGeom>
        </p:spPr>
        <p:txBody>
          <a:bodyPr vert="horz" lIns="91440" tIns="45720" rIns="91440" bIns="45720" rtlCol="0" anchor="b">
            <a:normAutofit/>
          </a:bodyPr>
          <a:lstStyle/>
          <a:p>
            <a:r>
              <a:rPr lang="en-GB" sz="2400" b="1" dirty="0">
                <a:solidFill>
                  <a:srgbClr val="FF0000"/>
                </a:solidFill>
              </a:rPr>
              <a:t>undressed.lgfl.net </a:t>
            </a:r>
          </a:p>
        </p:txBody>
      </p:sp>
      <p:sp>
        <p:nvSpPr>
          <p:cNvPr id="3" name="TextBox 2">
            <a:extLst>
              <a:ext uri="{FF2B5EF4-FFF2-40B4-BE49-F238E27FC236}">
                <a16:creationId xmlns:a16="http://schemas.microsoft.com/office/drawing/2014/main" id="{0CA41A4B-8B35-B4C4-1D54-63CF0F31C6F9}"/>
              </a:ext>
            </a:extLst>
          </p:cNvPr>
          <p:cNvSpPr txBox="1"/>
          <p:nvPr/>
        </p:nvSpPr>
        <p:spPr>
          <a:xfrm>
            <a:off x="166185" y="63493"/>
            <a:ext cx="9991919" cy="461665"/>
          </a:xfrm>
          <a:prstGeom prst="rect">
            <a:avLst/>
          </a:prstGeom>
          <a:noFill/>
        </p:spPr>
        <p:txBody>
          <a:bodyPr wrap="square" rtlCol="0">
            <a:spAutoFit/>
          </a:bodyPr>
          <a:lstStyle/>
          <a:p>
            <a:r>
              <a:rPr lang="en-GB" sz="2400" b="1" dirty="0"/>
              <a:t>So, what can </a:t>
            </a:r>
            <a:r>
              <a:rPr lang="en-GB" sz="2400" b="1" dirty="0">
                <a:solidFill>
                  <a:srgbClr val="FF0000"/>
                </a:solidFill>
              </a:rPr>
              <a:t>YOU </a:t>
            </a:r>
            <a:r>
              <a:rPr lang="en-GB" sz="2400" b="1" dirty="0"/>
              <a:t>do? </a:t>
            </a:r>
            <a:endParaRPr lang="en-GB" sz="2400" dirty="0">
              <a:highlight>
                <a:srgbClr val="FFFF00"/>
              </a:highlight>
            </a:endParaRPr>
          </a:p>
        </p:txBody>
      </p:sp>
      <p:pic>
        <p:nvPicPr>
          <p:cNvPr id="4" name="Online Media 3" title="The Undressed Song - Oct 21 update - see undressed.lgfl.net for the story and lesson activities">
            <a:hlinkClick r:id="" action="ppaction://media"/>
            <a:extLst>
              <a:ext uri="{FF2B5EF4-FFF2-40B4-BE49-F238E27FC236}">
                <a16:creationId xmlns:a16="http://schemas.microsoft.com/office/drawing/2014/main" id="{7EBC048A-E482-8294-CBA8-DA958ADA618C}"/>
              </a:ext>
            </a:extLst>
          </p:cNvPr>
          <p:cNvPicPr>
            <a:picLocks noRot="1" noChangeAspect="1"/>
          </p:cNvPicPr>
          <p:nvPr>
            <a:videoFile r:link="rId1"/>
          </p:nvPr>
        </p:nvPicPr>
        <p:blipFill>
          <a:blip r:embed="rId4"/>
          <a:stretch>
            <a:fillRect/>
          </a:stretch>
        </p:blipFill>
        <p:spPr>
          <a:xfrm>
            <a:off x="1542175" y="654499"/>
            <a:ext cx="10160000" cy="5740400"/>
          </a:xfrm>
          <a:prstGeom prst="rect">
            <a:avLst/>
          </a:prstGeom>
        </p:spPr>
      </p:pic>
    </p:spTree>
    <p:extLst>
      <p:ext uri="{BB962C8B-B14F-4D97-AF65-F5344CB8AC3E}">
        <p14:creationId xmlns:p14="http://schemas.microsoft.com/office/powerpoint/2010/main" val="1162929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Parental Supervision on Children's Device Usage and Gaming – Azadeh  Forghani, PhD">
            <a:extLst>
              <a:ext uri="{FF2B5EF4-FFF2-40B4-BE49-F238E27FC236}">
                <a16:creationId xmlns:a16="http://schemas.microsoft.com/office/drawing/2014/main" id="{079DD367-970D-F264-8FF5-DED8CF8AC36A}"/>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
            <a:ext cx="12192000" cy="68503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FCA01B6-E455-528E-5324-61FD84C53325}"/>
              </a:ext>
            </a:extLst>
          </p:cNvPr>
          <p:cNvSpPr txBox="1"/>
          <p:nvPr/>
        </p:nvSpPr>
        <p:spPr>
          <a:xfrm>
            <a:off x="2596854" y="2447140"/>
            <a:ext cx="6815412" cy="15696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GB" sz="4800" b="1"/>
              <a:t>STAYING SAFE ONLINE AND REPORTING</a:t>
            </a:r>
            <a:endParaRPr lang="en-GB" sz="4000"/>
          </a:p>
        </p:txBody>
      </p:sp>
      <p:pic>
        <p:nvPicPr>
          <p:cNvPr id="3" name="Picture 2" descr="A red rectangular sign with white text and heart&#10;&#10;Description automatically generated">
            <a:extLst>
              <a:ext uri="{FF2B5EF4-FFF2-40B4-BE49-F238E27FC236}">
                <a16:creationId xmlns:a16="http://schemas.microsoft.com/office/drawing/2014/main" id="{DF423375-2BE1-5D49-2F2D-800DF6E546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261" y="5832090"/>
            <a:ext cx="1290918" cy="923613"/>
          </a:xfrm>
          <a:prstGeom prst="rect">
            <a:avLst/>
          </a:prstGeom>
        </p:spPr>
      </p:pic>
    </p:spTree>
    <p:extLst>
      <p:ext uri="{BB962C8B-B14F-4D97-AF65-F5344CB8AC3E}">
        <p14:creationId xmlns:p14="http://schemas.microsoft.com/office/powerpoint/2010/main" val="41316485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798443-7EB3-4698-9C45-EA843368FDE3}"/>
              </a:ext>
            </a:extLst>
          </p:cNvPr>
          <p:cNvSpPr txBox="1"/>
          <p:nvPr/>
        </p:nvSpPr>
        <p:spPr>
          <a:xfrm>
            <a:off x="513238" y="463588"/>
            <a:ext cx="10409835" cy="461665"/>
          </a:xfrm>
          <a:prstGeom prst="rect">
            <a:avLst/>
          </a:prstGeom>
          <a:noFill/>
        </p:spPr>
        <p:txBody>
          <a:bodyPr wrap="square" rtlCol="0">
            <a:spAutoFit/>
          </a:bodyPr>
          <a:lstStyle/>
          <a:p>
            <a:r>
              <a:rPr lang="en-GB" sz="2400" b="1" dirty="0"/>
              <a:t>What do </a:t>
            </a:r>
            <a:r>
              <a:rPr lang="en-GB" sz="2400" b="1" dirty="0">
                <a:solidFill>
                  <a:srgbClr val="FF0000"/>
                </a:solidFill>
              </a:rPr>
              <a:t>YOUNG PEOPLE </a:t>
            </a:r>
            <a:r>
              <a:rPr lang="en-GB" sz="2400" b="1" dirty="0"/>
              <a:t>do to</a:t>
            </a:r>
            <a:r>
              <a:rPr lang="en-GB" sz="2400" b="1" dirty="0">
                <a:solidFill>
                  <a:srgbClr val="FF0000"/>
                </a:solidFill>
              </a:rPr>
              <a:t> STAY SAFE ONLINE</a:t>
            </a:r>
            <a:r>
              <a:rPr lang="en-GB" sz="2400" b="1" dirty="0"/>
              <a:t>? </a:t>
            </a:r>
          </a:p>
        </p:txBody>
      </p:sp>
      <p:sp>
        <p:nvSpPr>
          <p:cNvPr id="8" name="TextBox 7">
            <a:extLst>
              <a:ext uri="{FF2B5EF4-FFF2-40B4-BE49-F238E27FC236}">
                <a16:creationId xmlns:a16="http://schemas.microsoft.com/office/drawing/2014/main" id="{D88448D5-8330-45BC-BDE6-44B12F285B00}"/>
              </a:ext>
            </a:extLst>
          </p:cNvPr>
          <p:cNvSpPr txBox="1"/>
          <p:nvPr/>
        </p:nvSpPr>
        <p:spPr>
          <a:xfrm>
            <a:off x="1724818" y="5642954"/>
            <a:ext cx="10299542" cy="646331"/>
          </a:xfrm>
          <a:prstGeom prst="rect">
            <a:avLst/>
          </a:prstGeom>
          <a:noFill/>
        </p:spPr>
        <p:txBody>
          <a:bodyPr wrap="square">
            <a:spAutoFit/>
          </a:bodyPr>
          <a:lstStyle/>
          <a:p>
            <a:r>
              <a:rPr lang="en-GB" sz="1800" dirty="0"/>
              <a:t>Go to </a:t>
            </a:r>
            <a:r>
              <a:rPr lang="en-GB" sz="1800" dirty="0">
                <a:hlinkClick r:id="rId3"/>
              </a:rPr>
              <a:t>reporting.lgfl.net </a:t>
            </a:r>
            <a:r>
              <a:rPr lang="en-GB" sz="1800" dirty="0"/>
              <a:t>to find out how to remove content from social media and where to report bullying, racial hatred, terrorism, sexual abuse and more</a:t>
            </a:r>
          </a:p>
        </p:txBody>
      </p:sp>
      <p:sp>
        <p:nvSpPr>
          <p:cNvPr id="9" name="TextBox 8">
            <a:extLst>
              <a:ext uri="{FF2B5EF4-FFF2-40B4-BE49-F238E27FC236}">
                <a16:creationId xmlns:a16="http://schemas.microsoft.com/office/drawing/2014/main" id="{5E073E8C-0698-43BC-9FAB-A0BB4C61B1E5}"/>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2024</a:t>
            </a:r>
            <a:endParaRPr lang="en-GB" sz="1400"/>
          </a:p>
        </p:txBody>
      </p:sp>
      <p:sp>
        <p:nvSpPr>
          <p:cNvPr id="7" name="Rectangle 6">
            <a:extLst>
              <a:ext uri="{FF2B5EF4-FFF2-40B4-BE49-F238E27FC236}">
                <a16:creationId xmlns:a16="http://schemas.microsoft.com/office/drawing/2014/main" id="{9B809A84-8005-F0CA-0E8C-007661A8942B}"/>
              </a:ext>
            </a:extLst>
          </p:cNvPr>
          <p:cNvSpPr/>
          <p:nvPr/>
        </p:nvSpPr>
        <p:spPr>
          <a:xfrm>
            <a:off x="10043410" y="260261"/>
            <a:ext cx="2038344" cy="24529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55F3E0D6-0AB8-1C83-FF3D-7FC6BE6ADE38}"/>
              </a:ext>
            </a:extLst>
          </p:cNvPr>
          <p:cNvSpPr txBox="1"/>
          <p:nvPr/>
        </p:nvSpPr>
        <p:spPr>
          <a:xfrm>
            <a:off x="2068735" y="4085818"/>
            <a:ext cx="7502248" cy="83099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sz="2400" b="1">
                <a:solidFill>
                  <a:srgbClr val="FF0000"/>
                </a:solidFill>
              </a:rPr>
              <a:t>Only 17% had used a reporting or flagging function </a:t>
            </a:r>
          </a:p>
          <a:p>
            <a:r>
              <a:rPr lang="en-GB" sz="2400"/>
              <a:t>(36% were aware of these functions)</a:t>
            </a:r>
          </a:p>
        </p:txBody>
      </p:sp>
      <p:pic>
        <p:nvPicPr>
          <p:cNvPr id="11" name="Picture 10">
            <a:extLst>
              <a:ext uri="{FF2B5EF4-FFF2-40B4-BE49-F238E27FC236}">
                <a16:creationId xmlns:a16="http://schemas.microsoft.com/office/drawing/2014/main" id="{148BDF65-B07C-4868-3722-5B43BEC4CA09}"/>
              </a:ext>
            </a:extLst>
          </p:cNvPr>
          <p:cNvPicPr>
            <a:picLocks noChangeAspect="1"/>
          </p:cNvPicPr>
          <p:nvPr/>
        </p:nvPicPr>
        <p:blipFill>
          <a:blip r:embed="rId4"/>
          <a:stretch>
            <a:fillRect/>
          </a:stretch>
        </p:blipFill>
        <p:spPr>
          <a:xfrm>
            <a:off x="2068735" y="1750272"/>
            <a:ext cx="7502248" cy="1926026"/>
          </a:xfrm>
          <a:prstGeom prst="rect">
            <a:avLst/>
          </a:prstGeom>
        </p:spPr>
      </p:pic>
    </p:spTree>
    <p:extLst>
      <p:ext uri="{BB962C8B-B14F-4D97-AF65-F5344CB8AC3E}">
        <p14:creationId xmlns:p14="http://schemas.microsoft.com/office/powerpoint/2010/main" val="26210978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E587CD2-C28B-6F0D-C099-C19519976319}"/>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pic>
        <p:nvPicPr>
          <p:cNvPr id="4" name="Picture 2" descr="Free network social abstract illustration">
            <a:extLst>
              <a:ext uri="{FF2B5EF4-FFF2-40B4-BE49-F238E27FC236}">
                <a16:creationId xmlns:a16="http://schemas.microsoft.com/office/drawing/2014/main" id="{6EA6E380-7474-90C2-8B5C-1926287AA1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7905" y="268364"/>
            <a:ext cx="9096799" cy="606927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EADDC60-7F1D-233E-6A52-FB8EB3E59C38}"/>
              </a:ext>
            </a:extLst>
          </p:cNvPr>
          <p:cNvSpPr/>
          <p:nvPr/>
        </p:nvSpPr>
        <p:spPr>
          <a:xfrm>
            <a:off x="1898865" y="761999"/>
            <a:ext cx="10128961" cy="6477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800" b="1" dirty="0">
                <a:ea typeface="+mj-ea"/>
                <a:cs typeface="+mj-cs"/>
              </a:rPr>
              <a:t>What are you most </a:t>
            </a:r>
            <a:r>
              <a:rPr lang="en-US" sz="2800" b="1" dirty="0">
                <a:solidFill>
                  <a:srgbClr val="FF0000"/>
                </a:solidFill>
                <a:ea typeface="+mj-ea"/>
                <a:cs typeface="+mj-cs"/>
              </a:rPr>
              <a:t>WORRIED</a:t>
            </a:r>
            <a:r>
              <a:rPr lang="en-US" sz="2800" b="1" dirty="0">
                <a:ea typeface="+mj-ea"/>
                <a:cs typeface="+mj-cs"/>
              </a:rPr>
              <a:t> about when your child is </a:t>
            </a:r>
            <a:r>
              <a:rPr lang="en-US" sz="2800" b="1" dirty="0">
                <a:solidFill>
                  <a:srgbClr val="FF0000"/>
                </a:solidFill>
                <a:ea typeface="+mj-ea"/>
                <a:cs typeface="+mj-cs"/>
              </a:rPr>
              <a:t>ONLINE</a:t>
            </a:r>
            <a:r>
              <a:rPr lang="en-US" sz="2800" b="1" dirty="0">
                <a:ea typeface="+mj-ea"/>
                <a:cs typeface="+mj-cs"/>
              </a:rPr>
              <a:t>?</a:t>
            </a:r>
            <a:endParaRPr lang="en-US" sz="2800" b="1" dirty="0">
              <a:solidFill>
                <a:srgbClr val="FF0000"/>
              </a:solidFill>
              <a:ea typeface="+mj-ea"/>
              <a:cs typeface="+mj-cs"/>
            </a:endParaRPr>
          </a:p>
        </p:txBody>
      </p:sp>
      <p:pic>
        <p:nvPicPr>
          <p:cNvPr id="6" name="Picture 6" descr="Free speech bubble talking chat illustration">
            <a:extLst>
              <a:ext uri="{FF2B5EF4-FFF2-40B4-BE49-F238E27FC236}">
                <a16:creationId xmlns:a16="http://schemas.microsoft.com/office/drawing/2014/main" id="{430531E2-824C-B78E-7FDD-D4F6FEF4E2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783" y="374812"/>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3781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798443-7EB3-4698-9C45-EA843368FDE3}"/>
              </a:ext>
            </a:extLst>
          </p:cNvPr>
          <p:cNvSpPr txBox="1"/>
          <p:nvPr/>
        </p:nvSpPr>
        <p:spPr>
          <a:xfrm>
            <a:off x="381158" y="333029"/>
            <a:ext cx="10409835" cy="800219"/>
          </a:xfrm>
          <a:prstGeom prst="rect">
            <a:avLst/>
          </a:prstGeom>
          <a:noFill/>
        </p:spPr>
        <p:txBody>
          <a:bodyPr wrap="square" rtlCol="0">
            <a:spAutoFit/>
          </a:bodyPr>
          <a:lstStyle/>
          <a:p>
            <a:r>
              <a:rPr lang="en-GB" sz="4600" b="1" dirty="0">
                <a:solidFill>
                  <a:srgbClr val="C00000"/>
                </a:solidFill>
                <a:latin typeface="+mj-lt"/>
                <a:ea typeface="+mj-ea"/>
                <a:cs typeface="+mj-cs"/>
              </a:rPr>
              <a:t>Remember!</a:t>
            </a:r>
          </a:p>
        </p:txBody>
      </p:sp>
      <p:sp>
        <p:nvSpPr>
          <p:cNvPr id="7" name="Rectangle 6">
            <a:extLst>
              <a:ext uri="{FF2B5EF4-FFF2-40B4-BE49-F238E27FC236}">
                <a16:creationId xmlns:a16="http://schemas.microsoft.com/office/drawing/2014/main" id="{9B809A84-8005-F0CA-0E8C-007661A8942B}"/>
              </a:ext>
            </a:extLst>
          </p:cNvPr>
          <p:cNvSpPr/>
          <p:nvPr/>
        </p:nvSpPr>
        <p:spPr>
          <a:xfrm>
            <a:off x="10043410" y="260261"/>
            <a:ext cx="2038344" cy="24529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D88448D5-8330-45BC-BDE6-44B12F285B00}"/>
              </a:ext>
            </a:extLst>
          </p:cNvPr>
          <p:cNvSpPr txBox="1"/>
          <p:nvPr/>
        </p:nvSpPr>
        <p:spPr>
          <a:xfrm>
            <a:off x="401944" y="1202922"/>
            <a:ext cx="11388112" cy="5078313"/>
          </a:xfrm>
          <a:prstGeom prst="rect">
            <a:avLst/>
          </a:prstGeom>
          <a:noFill/>
        </p:spPr>
        <p:txBody>
          <a:bodyPr wrap="square">
            <a:spAutoFit/>
          </a:bodyPr>
          <a:lstStyle/>
          <a:p>
            <a:pPr marL="285750" indent="-285750">
              <a:buFont typeface="Arial" panose="020B0604020202020204" pitchFamily="34" charset="0"/>
              <a:buChar char="•"/>
            </a:pPr>
            <a:r>
              <a:rPr lang="en-GB" sz="1800" dirty="0"/>
              <a:t>Before signing up to any app/site, </a:t>
            </a:r>
            <a:r>
              <a:rPr lang="en-GB" sz="1800" b="1" dirty="0"/>
              <a:t>check that your child meets the minimum age </a:t>
            </a:r>
            <a:r>
              <a:rPr lang="en-GB" sz="1800" dirty="0"/>
              <a:t>requirement for the platform to understand the risks</a:t>
            </a:r>
          </a:p>
          <a:p>
            <a:r>
              <a:rPr lang="en-GB" sz="1800" dirty="0"/>
              <a:t> </a:t>
            </a:r>
          </a:p>
          <a:p>
            <a:pPr marL="285750" indent="-285750">
              <a:buFont typeface="Arial" panose="020B0604020202020204" pitchFamily="34" charset="0"/>
              <a:buChar char="•"/>
            </a:pPr>
            <a:r>
              <a:rPr lang="en-GB" dirty="0"/>
              <a:t>Remind your child to be </a:t>
            </a:r>
            <a:r>
              <a:rPr lang="en-GB" b="1" dirty="0"/>
              <a:t>cautious about</a:t>
            </a:r>
            <a:r>
              <a:rPr lang="en-GB" dirty="0"/>
              <a:t> </a:t>
            </a:r>
            <a:r>
              <a:rPr lang="en-GB" b="1" dirty="0"/>
              <a:t>accepting friend requests  </a:t>
            </a:r>
            <a:r>
              <a:rPr lang="en-GB" dirty="0"/>
              <a:t>- a real friend is someone they/you know in real life, not a ‘friend’ they met gaming or in a chat room. Encourage them to </a:t>
            </a:r>
            <a:r>
              <a:rPr lang="en-GB" b="1" dirty="0"/>
              <a:t>ask you for advice </a:t>
            </a:r>
            <a:r>
              <a:rPr lang="en-GB" dirty="0"/>
              <a:t>if they are unsure.</a:t>
            </a:r>
          </a:p>
          <a:p>
            <a:endParaRPr lang="en-GB" dirty="0"/>
          </a:p>
          <a:p>
            <a:pPr marL="285750" indent="-285750">
              <a:buFont typeface="Arial" panose="020B0604020202020204" pitchFamily="34" charset="0"/>
              <a:buChar char="•"/>
            </a:pPr>
            <a:r>
              <a:rPr lang="en-GB" dirty="0"/>
              <a:t>Stress the importance of </a:t>
            </a:r>
            <a:r>
              <a:rPr lang="en-GB" b="1" dirty="0"/>
              <a:t>not sharing personal information </a:t>
            </a:r>
            <a:r>
              <a:rPr lang="en-GB" dirty="0"/>
              <a:t>with online ‘friends’</a:t>
            </a:r>
          </a:p>
          <a:p>
            <a:endParaRPr lang="en-GB" dirty="0"/>
          </a:p>
          <a:p>
            <a:pPr marL="285750" indent="-285750">
              <a:buFont typeface="Arial" panose="020B0604020202020204" pitchFamily="34" charset="0"/>
              <a:buChar char="•"/>
            </a:pPr>
            <a:r>
              <a:rPr lang="en-GB" dirty="0"/>
              <a:t>Keep </a:t>
            </a:r>
            <a:r>
              <a:rPr lang="en-GB" b="1" dirty="0"/>
              <a:t>passwords confidential</a:t>
            </a:r>
          </a:p>
          <a:p>
            <a:endParaRPr lang="en-GB" b="1" dirty="0"/>
          </a:p>
          <a:p>
            <a:pPr marL="285750" indent="-285750">
              <a:buFont typeface="Arial" panose="020B0604020202020204" pitchFamily="34" charset="0"/>
              <a:buChar char="•"/>
            </a:pPr>
            <a:r>
              <a:rPr lang="en-GB" b="1" dirty="0"/>
              <a:t>Check their privacy settings</a:t>
            </a:r>
            <a:r>
              <a:rPr lang="en-GB" dirty="0"/>
              <a:t>, emphasising the importance of not sharing personal information with strangers, and emphasising the confidentiality of passwords are all important steps</a:t>
            </a:r>
          </a:p>
          <a:p>
            <a:endParaRPr lang="en-GB" dirty="0"/>
          </a:p>
          <a:p>
            <a:pPr marL="285750" indent="-285750">
              <a:buFont typeface="Arial" panose="020B0604020202020204" pitchFamily="34" charset="0"/>
              <a:buChar char="•"/>
            </a:pPr>
            <a:r>
              <a:rPr lang="en-GB" dirty="0"/>
              <a:t>You can </a:t>
            </a:r>
            <a:r>
              <a:rPr lang="en-GB" b="1" dirty="0"/>
              <a:t>report any content</a:t>
            </a:r>
            <a:r>
              <a:rPr lang="en-GB" dirty="0"/>
              <a:t>, e.g. a post, image or harmful, misleading or damaging comment</a:t>
            </a:r>
          </a:p>
          <a:p>
            <a:endParaRPr lang="en-GB" dirty="0"/>
          </a:p>
          <a:p>
            <a:pPr marL="285750" indent="-285750">
              <a:buFont typeface="Arial" panose="020B0604020202020204" pitchFamily="34" charset="0"/>
              <a:buChar char="•"/>
            </a:pPr>
            <a:r>
              <a:rPr lang="en-GB" dirty="0"/>
              <a:t>Remember that </a:t>
            </a:r>
            <a:r>
              <a:rPr lang="en-GB" b="1" dirty="0"/>
              <a:t>reporting doesn't guarantee immediate </a:t>
            </a:r>
            <a:r>
              <a:rPr lang="en-GB" dirty="0"/>
              <a:t>removal, as platforms assess reported content based on their respective rules and policies</a:t>
            </a:r>
          </a:p>
          <a:p>
            <a:pPr marL="285750" indent="-285750">
              <a:buFont typeface="Arial" panose="020B0604020202020204" pitchFamily="34" charset="0"/>
              <a:buChar char="•"/>
            </a:pPr>
            <a:endParaRPr lang="en-GB" dirty="0"/>
          </a:p>
        </p:txBody>
      </p:sp>
      <p:pic>
        <p:nvPicPr>
          <p:cNvPr id="16" name="Picture 15" descr="Free dialog tip advice illustration">
            <a:extLst>
              <a:ext uri="{FF2B5EF4-FFF2-40B4-BE49-F238E27FC236}">
                <a16:creationId xmlns:a16="http://schemas.microsoft.com/office/drawing/2014/main" id="{881167EC-5DC6-227B-F1B5-270B5FC591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78" r="10549" b="-2"/>
          <a:stretch/>
        </p:blipFill>
        <p:spPr bwMode="auto">
          <a:xfrm>
            <a:off x="10682785" y="1"/>
            <a:ext cx="1495734" cy="1278384"/>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88245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798443-7EB3-4698-9C45-EA843368FDE3}"/>
              </a:ext>
            </a:extLst>
          </p:cNvPr>
          <p:cNvSpPr txBox="1"/>
          <p:nvPr/>
        </p:nvSpPr>
        <p:spPr>
          <a:xfrm>
            <a:off x="381158" y="333029"/>
            <a:ext cx="11600635" cy="584775"/>
          </a:xfrm>
          <a:prstGeom prst="rect">
            <a:avLst/>
          </a:prstGeom>
          <a:noFill/>
        </p:spPr>
        <p:txBody>
          <a:bodyPr wrap="square" rtlCol="0">
            <a:spAutoFit/>
          </a:bodyPr>
          <a:lstStyle/>
          <a:p>
            <a:r>
              <a:rPr lang="en-GB" sz="3200" b="1" dirty="0">
                <a:ea typeface="+mj-ea"/>
                <a:cs typeface="+mj-cs"/>
              </a:rPr>
              <a:t>UK Reporting Helplines and Services for Children and Young People</a:t>
            </a:r>
            <a:endParaRPr lang="en-GB" sz="3200" b="1" dirty="0">
              <a:highlight>
                <a:srgbClr val="FFFF00"/>
              </a:highlight>
              <a:ea typeface="+mj-ea"/>
              <a:cs typeface="+mj-cs"/>
            </a:endParaRPr>
          </a:p>
        </p:txBody>
      </p:sp>
      <p:grpSp>
        <p:nvGrpSpPr>
          <p:cNvPr id="4" name="Group 3">
            <a:extLst>
              <a:ext uri="{FF2B5EF4-FFF2-40B4-BE49-F238E27FC236}">
                <a16:creationId xmlns:a16="http://schemas.microsoft.com/office/drawing/2014/main" id="{9C83514F-0306-57BD-B57B-7BF3A24C3472}"/>
              </a:ext>
            </a:extLst>
          </p:cNvPr>
          <p:cNvGrpSpPr/>
          <p:nvPr/>
        </p:nvGrpSpPr>
        <p:grpSpPr>
          <a:xfrm>
            <a:off x="3470983" y="1299047"/>
            <a:ext cx="8198185" cy="4782803"/>
            <a:chOff x="558420" y="1617997"/>
            <a:chExt cx="8198185" cy="4782803"/>
          </a:xfrm>
        </p:grpSpPr>
        <p:grpSp>
          <p:nvGrpSpPr>
            <p:cNvPr id="5" name="Group 4">
              <a:extLst>
                <a:ext uri="{FF2B5EF4-FFF2-40B4-BE49-F238E27FC236}">
                  <a16:creationId xmlns:a16="http://schemas.microsoft.com/office/drawing/2014/main" id="{987E8AF9-EB19-9A5A-7C6B-C9DD93C5CA34}"/>
                </a:ext>
              </a:extLst>
            </p:cNvPr>
            <p:cNvGrpSpPr/>
            <p:nvPr/>
          </p:nvGrpSpPr>
          <p:grpSpPr>
            <a:xfrm>
              <a:off x="558420" y="1617997"/>
              <a:ext cx="8198185" cy="4782803"/>
              <a:chOff x="470599" y="1941846"/>
              <a:chExt cx="6148639" cy="4519913"/>
            </a:xfrm>
            <a:solidFill>
              <a:schemeClr val="accent3">
                <a:lumMod val="20000"/>
                <a:lumOff val="80000"/>
              </a:schemeClr>
            </a:solidFill>
          </p:grpSpPr>
          <p:sp>
            <p:nvSpPr>
              <p:cNvPr id="12" name="Rounded Rectangle 5">
                <a:extLst>
                  <a:ext uri="{FF2B5EF4-FFF2-40B4-BE49-F238E27FC236}">
                    <a16:creationId xmlns:a16="http://schemas.microsoft.com/office/drawing/2014/main" id="{E426BA4D-96E6-85E4-00D8-38D49E0B08FC}"/>
                  </a:ext>
                </a:extLst>
              </p:cNvPr>
              <p:cNvSpPr/>
              <p:nvPr userDrawn="1"/>
            </p:nvSpPr>
            <p:spPr>
              <a:xfrm>
                <a:off x="4638737" y="1941847"/>
                <a:ext cx="1980501" cy="4519912"/>
              </a:xfrm>
              <a:prstGeom prst="roundRect">
                <a:avLst>
                  <a:gd name="adj" fmla="val 17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620000" rIns="144000" rtlCol="0" anchor="t"/>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400" b="1" i="0" u="none" strike="noStrike" kern="1200" cap="none" spc="0" normalizeH="0" baseline="0" noProof="0" dirty="0">
                    <a:ln>
                      <a:noFill/>
                    </a:ln>
                    <a:solidFill>
                      <a:srgbClr val="3F3250"/>
                    </a:solidFill>
                    <a:effectLst/>
                    <a:uLnTx/>
                    <a:uFillTx/>
                    <a:latin typeface="Verdana" panose="020B0604030504040204" pitchFamily="34" charset="0"/>
                    <a:ea typeface="Verdana" panose="020B0604030504040204" pitchFamily="34" charset="0"/>
                    <a:cs typeface="Verdana" panose="020B0604030504040204" pitchFamily="34" charset="0"/>
                  </a:rPr>
                  <a:t>ChildLine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57575"/>
                    </a:solidFill>
                    <a:effectLst/>
                    <a:uLnTx/>
                    <a:uFillTx/>
                    <a:latin typeface="Verdana" panose="020B0604030504040204" pitchFamily="34" charset="0"/>
                    <a:ea typeface="Verdana" panose="020B0604030504040204" pitchFamily="34" charset="0"/>
                    <a:cs typeface="Verdana" panose="020B0604030504040204" pitchFamily="34" charset="0"/>
                  </a:rPr>
                  <a:t>A free, private and confidential service where CYP can talk about anything to a trained counsellor, online or on the phone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3F325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3" name="Rounded Rectangle 8">
                <a:extLst>
                  <a:ext uri="{FF2B5EF4-FFF2-40B4-BE49-F238E27FC236}">
                    <a16:creationId xmlns:a16="http://schemas.microsoft.com/office/drawing/2014/main" id="{339160AD-D1E8-D4A1-3522-A234ECEC6CCF}"/>
                  </a:ext>
                </a:extLst>
              </p:cNvPr>
              <p:cNvSpPr/>
              <p:nvPr userDrawn="1"/>
            </p:nvSpPr>
            <p:spPr>
              <a:xfrm>
                <a:off x="2554668" y="1941847"/>
                <a:ext cx="1980501" cy="4519912"/>
              </a:xfrm>
              <a:prstGeom prst="roundRect">
                <a:avLst>
                  <a:gd name="adj" fmla="val 17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620000" rIns="144000" rtlCol="0" anchor="t"/>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400" b="1" i="0" u="none" strike="noStrike" kern="1200" cap="none" spc="0" normalizeH="0" baseline="0" noProof="0" dirty="0">
                    <a:ln>
                      <a:noFill/>
                    </a:ln>
                    <a:solidFill>
                      <a:srgbClr val="3F3250"/>
                    </a:solidFill>
                    <a:effectLst/>
                    <a:uLnTx/>
                    <a:uFillTx/>
                    <a:latin typeface="Verdana" panose="020B0604030504040204" pitchFamily="34" charset="0"/>
                    <a:ea typeface="Verdana" panose="020B0604030504040204" pitchFamily="34" charset="0"/>
                    <a:cs typeface="Verdana" panose="020B0604030504040204" pitchFamily="34" charset="0"/>
                  </a:rPr>
                  <a:t>Report Remove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757575"/>
                    </a:solidFill>
                    <a:effectLst/>
                    <a:uLnTx/>
                    <a:uFillTx/>
                    <a:latin typeface="Verdana" panose="020B0604030504040204" pitchFamily="34" charset="0"/>
                    <a:ea typeface="Verdana" panose="020B0604030504040204" pitchFamily="34" charset="0"/>
                    <a:cs typeface="Verdana" panose="020B0604030504040204" pitchFamily="34" charset="0"/>
                  </a:rPr>
                  <a:t>A free tool that allows children to report nude or sexual images and videos of themselves that they think might have been shared online</a:t>
                </a:r>
              </a:p>
            </p:txBody>
          </p:sp>
          <p:sp>
            <p:nvSpPr>
              <p:cNvPr id="15" name="Rounded Rectangle 14">
                <a:extLst>
                  <a:ext uri="{FF2B5EF4-FFF2-40B4-BE49-F238E27FC236}">
                    <a16:creationId xmlns:a16="http://schemas.microsoft.com/office/drawing/2014/main" id="{360ADB3D-78A6-77D8-BB76-C48817FF5998}"/>
                  </a:ext>
                </a:extLst>
              </p:cNvPr>
              <p:cNvSpPr/>
              <p:nvPr userDrawn="1"/>
            </p:nvSpPr>
            <p:spPr>
              <a:xfrm>
                <a:off x="470599" y="1941846"/>
                <a:ext cx="1980501" cy="4519913"/>
              </a:xfrm>
              <a:prstGeom prst="roundRect">
                <a:avLst>
                  <a:gd name="adj" fmla="val 17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620000" rIns="144000" rtlCol="0" anchor="t"/>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400" b="1" i="0" u="none" strike="noStrike" kern="1200" cap="none" spc="0" normalizeH="0" baseline="0" noProof="0" dirty="0">
                    <a:ln>
                      <a:noFill/>
                    </a:ln>
                    <a:solidFill>
                      <a:srgbClr val="3F3250"/>
                    </a:solidFill>
                    <a:effectLst/>
                    <a:uLnTx/>
                    <a:uFillTx/>
                    <a:latin typeface="Verdana" panose="020B0604030504040204" pitchFamily="34" charset="0"/>
                    <a:ea typeface="Verdana" panose="020B0604030504040204" pitchFamily="34" charset="0"/>
                    <a:cs typeface="Verdana" panose="020B0604030504040204" pitchFamily="34" charset="0"/>
                  </a:rPr>
                  <a:t>NCA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57575"/>
                    </a:solidFill>
                    <a:effectLst/>
                    <a:uLnTx/>
                    <a:uFillTx/>
                    <a:latin typeface="Verdana" panose="020B0604030504040204" pitchFamily="34" charset="0"/>
                    <a:ea typeface="Verdana" panose="020B0604030504040204" pitchFamily="34" charset="0"/>
                    <a:cs typeface="Verdana" panose="020B0604030504040204" pitchFamily="34" charset="0"/>
                  </a:rPr>
                  <a:t>Young people can report concerns about child sexual abuse and exploitation to NCA</a:t>
                </a:r>
                <a:endParaRPr kumimoji="0" lang="en-GB" sz="2400" b="0" i="0" u="none" strike="noStrike" kern="1200" cap="none" spc="0" normalizeH="0" baseline="0" noProof="0" dirty="0">
                  <a:ln>
                    <a:noFill/>
                  </a:ln>
                  <a:solidFill>
                    <a:srgbClr val="757575"/>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757575"/>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pic>
          <p:nvPicPr>
            <p:cNvPr id="6" name="Picture 5">
              <a:extLst>
                <a:ext uri="{FF2B5EF4-FFF2-40B4-BE49-F238E27FC236}">
                  <a16:creationId xmlns:a16="http://schemas.microsoft.com/office/drawing/2014/main" id="{95DA1C63-E9AF-7913-A502-6266C7244B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072" y="1900145"/>
              <a:ext cx="2007451" cy="902446"/>
            </a:xfrm>
            <a:prstGeom prst="rect">
              <a:avLst/>
            </a:prstGeom>
          </p:spPr>
        </p:pic>
        <p:pic>
          <p:nvPicPr>
            <p:cNvPr id="9" name="Picture 2">
              <a:extLst>
                <a:ext uri="{FF2B5EF4-FFF2-40B4-BE49-F238E27FC236}">
                  <a16:creationId xmlns:a16="http://schemas.microsoft.com/office/drawing/2014/main" id="{E9765890-16CC-AEF0-4A9E-7C3BF54E4F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816" y="1770236"/>
              <a:ext cx="2151393" cy="14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a:extLst>
                <a:ext uri="{FF2B5EF4-FFF2-40B4-BE49-F238E27FC236}">
                  <a16:creationId xmlns:a16="http://schemas.microsoft.com/office/drawing/2014/main" id="{F6EDA087-6A71-F3E7-92CA-DD260524D3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3317" y="1845272"/>
              <a:ext cx="2385908" cy="1012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7" name="TextBox 16">
            <a:extLst>
              <a:ext uri="{FF2B5EF4-FFF2-40B4-BE49-F238E27FC236}">
                <a16:creationId xmlns:a16="http://schemas.microsoft.com/office/drawing/2014/main" id="{10C0BE46-47C1-ECFD-C194-C9E4B2B7D374}"/>
              </a:ext>
            </a:extLst>
          </p:cNvPr>
          <p:cNvSpPr txBox="1"/>
          <p:nvPr/>
        </p:nvSpPr>
        <p:spPr>
          <a:xfrm>
            <a:off x="7780284" y="6171026"/>
            <a:ext cx="4102186" cy="369332"/>
          </a:xfrm>
          <a:prstGeom prst="rect">
            <a:avLst/>
          </a:prstGeom>
          <a:noFill/>
        </p:spPr>
        <p:txBody>
          <a:bodyPr wrap="square">
            <a:spAutoFit/>
          </a:bodyPr>
          <a:lstStyle/>
          <a:p>
            <a:r>
              <a:rPr lang="en-GB" sz="1800" dirty="0"/>
              <a:t>Go to </a:t>
            </a:r>
            <a:r>
              <a:rPr lang="en-GB" sz="1800" dirty="0">
                <a:hlinkClick r:id="rId6"/>
              </a:rPr>
              <a:t>reporting.lgfl.net </a:t>
            </a:r>
            <a:r>
              <a:rPr lang="en-GB" sz="1800" dirty="0"/>
              <a:t>to find out more</a:t>
            </a:r>
          </a:p>
        </p:txBody>
      </p:sp>
      <p:sp>
        <p:nvSpPr>
          <p:cNvPr id="7" name="TextBox 6">
            <a:extLst>
              <a:ext uri="{FF2B5EF4-FFF2-40B4-BE49-F238E27FC236}">
                <a16:creationId xmlns:a16="http://schemas.microsoft.com/office/drawing/2014/main" id="{4BB686EC-7862-B89F-6C3B-E46CC7166DFB}"/>
              </a:ext>
            </a:extLst>
          </p:cNvPr>
          <p:cNvSpPr txBox="1"/>
          <p:nvPr/>
        </p:nvSpPr>
        <p:spPr>
          <a:xfrm>
            <a:off x="381158" y="1763176"/>
            <a:ext cx="2511814" cy="156966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sz="2400" dirty="0">
                <a:solidFill>
                  <a:srgbClr val="C00000"/>
                </a:solidFill>
              </a:rPr>
              <a:t>Call 101 or 999 if there is an immediate risk of harm to your child</a:t>
            </a:r>
          </a:p>
        </p:txBody>
      </p:sp>
      <p:pic>
        <p:nvPicPr>
          <p:cNvPr id="11" name="Picture 10">
            <a:extLst>
              <a:ext uri="{FF2B5EF4-FFF2-40B4-BE49-F238E27FC236}">
                <a16:creationId xmlns:a16="http://schemas.microsoft.com/office/drawing/2014/main" id="{3E82F835-7C7F-E92D-C3B0-2B99C499F9A6}"/>
              </a:ext>
            </a:extLst>
          </p:cNvPr>
          <p:cNvPicPr>
            <a:picLocks noChangeAspect="1"/>
          </p:cNvPicPr>
          <p:nvPr/>
        </p:nvPicPr>
        <p:blipFill>
          <a:blip r:embed="rId7"/>
          <a:stretch>
            <a:fillRect/>
          </a:stretch>
        </p:blipFill>
        <p:spPr>
          <a:xfrm>
            <a:off x="381158" y="3799028"/>
            <a:ext cx="2533780" cy="1606633"/>
          </a:xfrm>
          <a:prstGeom prst="rect">
            <a:avLst/>
          </a:prstGeom>
        </p:spPr>
      </p:pic>
    </p:spTree>
    <p:extLst>
      <p:ext uri="{BB962C8B-B14F-4D97-AF65-F5344CB8AC3E}">
        <p14:creationId xmlns:p14="http://schemas.microsoft.com/office/powerpoint/2010/main" val="20138530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440BB64-83D4-6252-827E-1D27DAAB695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1D2F4050-AF52-A3CA-A32A-45A1913E5777}"/>
              </a:ext>
            </a:extLst>
          </p:cNvPr>
          <p:cNvSpPr/>
          <p:nvPr/>
        </p:nvSpPr>
        <p:spPr>
          <a:xfrm>
            <a:off x="10215796" y="239843"/>
            <a:ext cx="1865957" cy="24209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194C1BD7-FF25-4C12-86BF-C0C40ECA0B16}"/>
              </a:ext>
            </a:extLst>
          </p:cNvPr>
          <p:cNvSpPr txBox="1"/>
          <p:nvPr/>
        </p:nvSpPr>
        <p:spPr>
          <a:xfrm>
            <a:off x="8783754" y="612571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2024</a:t>
            </a:r>
            <a:endParaRPr lang="en-GB" sz="1400"/>
          </a:p>
        </p:txBody>
      </p:sp>
      <p:sp>
        <p:nvSpPr>
          <p:cNvPr id="11" name="TextBox 10">
            <a:extLst>
              <a:ext uri="{FF2B5EF4-FFF2-40B4-BE49-F238E27FC236}">
                <a16:creationId xmlns:a16="http://schemas.microsoft.com/office/drawing/2014/main" id="{C70960D5-4732-B599-3ADF-2CC68F540699}"/>
              </a:ext>
            </a:extLst>
          </p:cNvPr>
          <p:cNvSpPr txBox="1"/>
          <p:nvPr/>
        </p:nvSpPr>
        <p:spPr>
          <a:xfrm>
            <a:off x="238777" y="631192"/>
            <a:ext cx="8157029" cy="584775"/>
          </a:xfrm>
          <a:prstGeom prst="rect">
            <a:avLst/>
          </a:prstGeom>
          <a:noFill/>
        </p:spPr>
        <p:txBody>
          <a:bodyPr wrap="square">
            <a:spAutoFit/>
          </a:bodyPr>
          <a:lstStyle/>
          <a:p>
            <a:r>
              <a:rPr lang="en-GB" sz="3200" b="1">
                <a:solidFill>
                  <a:srgbClr val="C00000"/>
                </a:solidFill>
              </a:rPr>
              <a:t>Summary of parental concerns </a:t>
            </a:r>
            <a:r>
              <a:rPr lang="en-GB" sz="3200"/>
              <a:t>(3 – 17 yr-olds)</a:t>
            </a:r>
          </a:p>
        </p:txBody>
      </p:sp>
      <p:pic>
        <p:nvPicPr>
          <p:cNvPr id="3" name="Picture 2">
            <a:extLst>
              <a:ext uri="{FF2B5EF4-FFF2-40B4-BE49-F238E27FC236}">
                <a16:creationId xmlns:a16="http://schemas.microsoft.com/office/drawing/2014/main" id="{23E5AD76-9FBE-5C81-232D-F53920C809F3}"/>
              </a:ext>
            </a:extLst>
          </p:cNvPr>
          <p:cNvPicPr>
            <a:picLocks noChangeAspect="1"/>
          </p:cNvPicPr>
          <p:nvPr/>
        </p:nvPicPr>
        <p:blipFill rotWithShape="1">
          <a:blip r:embed="rId3"/>
          <a:srcRect b="4531"/>
          <a:stretch/>
        </p:blipFill>
        <p:spPr>
          <a:xfrm>
            <a:off x="437698" y="1338035"/>
            <a:ext cx="11106602" cy="4363369"/>
          </a:xfrm>
          <a:prstGeom prst="rect">
            <a:avLst/>
          </a:prstGeom>
        </p:spPr>
      </p:pic>
    </p:spTree>
    <p:extLst>
      <p:ext uri="{BB962C8B-B14F-4D97-AF65-F5344CB8AC3E}">
        <p14:creationId xmlns:p14="http://schemas.microsoft.com/office/powerpoint/2010/main" val="27565918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8A6016EB-C232-DD09-F6A6-7D4DA6594FC5}"/>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053529C-8E40-C3E1-7112-8F54707FDC00}"/>
              </a:ext>
            </a:extLst>
          </p:cNvPr>
          <p:cNvSpPr>
            <a:spLocks noGrp="1"/>
          </p:cNvSpPr>
          <p:nvPr>
            <p:ph type="title"/>
          </p:nvPr>
        </p:nvSpPr>
        <p:spPr>
          <a:xfrm>
            <a:off x="379126" y="1011168"/>
            <a:ext cx="6483313" cy="1956841"/>
          </a:xfrm>
        </p:spPr>
        <p:txBody>
          <a:bodyPr vert="horz" lIns="91440" tIns="45720" rIns="91440" bIns="45720" rtlCol="0" anchor="b">
            <a:normAutofit/>
          </a:bodyPr>
          <a:lstStyle/>
          <a:p>
            <a:r>
              <a:rPr lang="en-US" sz="4200" b="1" dirty="0"/>
              <a:t>YOU don’t need to be an </a:t>
            </a:r>
            <a:r>
              <a:rPr lang="en-US" sz="4200" b="1" dirty="0">
                <a:solidFill>
                  <a:srgbClr val="FF0000"/>
                </a:solidFill>
              </a:rPr>
              <a:t>EXPERT </a:t>
            </a:r>
            <a:r>
              <a:rPr lang="en-US" sz="4200" b="1" dirty="0"/>
              <a:t>… be a </a:t>
            </a:r>
            <a:r>
              <a:rPr lang="en-US" sz="4200" b="1" dirty="0">
                <a:solidFill>
                  <a:srgbClr val="FF0000"/>
                </a:solidFill>
              </a:rPr>
              <a:t>PARENT</a:t>
            </a:r>
            <a:br>
              <a:rPr lang="en-US" sz="4200" b="1" dirty="0"/>
            </a:br>
            <a:endParaRPr lang="en-US" sz="4200" dirty="0"/>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60918C3E-D360-8E16-D445-F7CB84C85691}"/>
              </a:ext>
            </a:extLst>
          </p:cNvPr>
          <p:cNvSpPr>
            <a:spLocks noGrp="1"/>
          </p:cNvSpPr>
          <p:nvPr>
            <p:ph idx="1"/>
          </p:nvPr>
        </p:nvSpPr>
        <p:spPr>
          <a:xfrm>
            <a:off x="6168" y="2831865"/>
            <a:ext cx="7104846" cy="3988643"/>
          </a:xfrm>
        </p:spPr>
        <p:txBody>
          <a:bodyPr vert="horz" lIns="91440" tIns="45720" rIns="91440" bIns="45720" rtlCol="0">
            <a:normAutofit/>
          </a:bodyPr>
          <a:lstStyle/>
          <a:p>
            <a:pPr marL="285750"/>
            <a:r>
              <a:rPr lang="en-US" sz="1700" b="1" dirty="0">
                <a:solidFill>
                  <a:schemeClr val="tx1"/>
                </a:solidFill>
              </a:rPr>
              <a:t>It’s your choice - </a:t>
            </a:r>
            <a:r>
              <a:rPr lang="en-GB" sz="1700" dirty="0">
                <a:solidFill>
                  <a:srgbClr val="FF0000"/>
                </a:solidFill>
              </a:rPr>
              <a:t>Don’t let others dictate when the right time is </a:t>
            </a:r>
            <a:r>
              <a:rPr lang="en-GB" sz="1700" dirty="0">
                <a:solidFill>
                  <a:schemeClr val="tx1"/>
                </a:solidFill>
              </a:rPr>
              <a:t>to use tech. </a:t>
            </a:r>
          </a:p>
          <a:p>
            <a:pPr marL="285750"/>
            <a:r>
              <a:rPr lang="en-US" sz="1700" b="1" dirty="0">
                <a:solidFill>
                  <a:schemeClr val="tx1"/>
                </a:solidFill>
              </a:rPr>
              <a:t>Stay involved </a:t>
            </a:r>
            <a:r>
              <a:rPr lang="en-US" sz="1700" dirty="0">
                <a:solidFill>
                  <a:schemeClr val="tx1"/>
                </a:solidFill>
              </a:rPr>
              <a:t>– make </a:t>
            </a:r>
            <a:r>
              <a:rPr lang="en-US" sz="1700" dirty="0">
                <a:solidFill>
                  <a:srgbClr val="FF0000"/>
                </a:solidFill>
              </a:rPr>
              <a:t>time to</a:t>
            </a:r>
            <a:r>
              <a:rPr lang="en-US" sz="1700" dirty="0">
                <a:solidFill>
                  <a:schemeClr val="tx1"/>
                </a:solidFill>
              </a:rPr>
              <a:t> </a:t>
            </a:r>
            <a:r>
              <a:rPr lang="en-US" sz="1700" dirty="0">
                <a:solidFill>
                  <a:srgbClr val="FF0000"/>
                </a:solidFill>
              </a:rPr>
              <a:t>communicate</a:t>
            </a:r>
            <a:r>
              <a:rPr lang="en-US" sz="1700" dirty="0">
                <a:solidFill>
                  <a:schemeClr val="tx1"/>
                </a:solidFill>
              </a:rPr>
              <a:t>, talk about what they are doing. What do they enjoy? What makes them laugh? </a:t>
            </a:r>
          </a:p>
          <a:p>
            <a:pPr marL="285750"/>
            <a:r>
              <a:rPr lang="en-US" sz="1700" b="1" dirty="0">
                <a:solidFill>
                  <a:schemeClr val="tx1"/>
                </a:solidFill>
              </a:rPr>
              <a:t>Don’t quiz them </a:t>
            </a:r>
            <a:r>
              <a:rPr lang="en-US" sz="1700" dirty="0">
                <a:solidFill>
                  <a:schemeClr val="tx1"/>
                </a:solidFill>
              </a:rPr>
              <a:t>– have </a:t>
            </a:r>
            <a:r>
              <a:rPr lang="en-US" sz="1700" b="0" i="0" dirty="0">
                <a:solidFill>
                  <a:schemeClr val="tx1"/>
                </a:solidFill>
                <a:effectLst/>
                <a:highlight>
                  <a:srgbClr val="FFFFFF"/>
                </a:highlight>
              </a:rPr>
              <a:t>regular </a:t>
            </a:r>
            <a:r>
              <a:rPr lang="en-US" sz="1700" b="0" i="0" dirty="0">
                <a:solidFill>
                  <a:srgbClr val="FF0000"/>
                </a:solidFill>
                <a:effectLst/>
                <a:highlight>
                  <a:srgbClr val="FFFFFF"/>
                </a:highlight>
              </a:rPr>
              <a:t>conversations</a:t>
            </a:r>
            <a:r>
              <a:rPr lang="en-US" sz="1700" b="0" i="0" dirty="0">
                <a:solidFill>
                  <a:schemeClr val="tx1"/>
                </a:solidFill>
                <a:effectLst/>
                <a:highlight>
                  <a:srgbClr val="FFFFFF"/>
                </a:highlight>
              </a:rPr>
              <a:t>. What's their favourite app? What is the best site to learn new things from?</a:t>
            </a:r>
            <a:endParaRPr lang="en-US" sz="1700" dirty="0">
              <a:solidFill>
                <a:schemeClr val="tx1"/>
              </a:solidFill>
            </a:endParaRPr>
          </a:p>
          <a:p>
            <a:pPr marL="285750"/>
            <a:r>
              <a:rPr lang="en-US" sz="1700" b="1" dirty="0">
                <a:solidFill>
                  <a:schemeClr val="tx1"/>
                </a:solidFill>
                <a:highlight>
                  <a:srgbClr val="FFFFFF"/>
                </a:highlight>
              </a:rPr>
              <a:t>Join in </a:t>
            </a:r>
            <a:r>
              <a:rPr lang="en-US" sz="1700" dirty="0">
                <a:solidFill>
                  <a:schemeClr val="tx1"/>
                </a:solidFill>
                <a:highlight>
                  <a:srgbClr val="FFFFFF"/>
                </a:highlight>
              </a:rPr>
              <a:t>- </a:t>
            </a:r>
            <a:r>
              <a:rPr lang="en-US" sz="1700" dirty="0">
                <a:solidFill>
                  <a:srgbClr val="FF0000"/>
                </a:solidFill>
                <a:highlight>
                  <a:srgbClr val="FFFFFF"/>
                </a:highlight>
              </a:rPr>
              <a:t>w</a:t>
            </a:r>
            <a:r>
              <a:rPr lang="en-US" sz="1700" b="0" i="0" dirty="0">
                <a:solidFill>
                  <a:srgbClr val="FF0000"/>
                </a:solidFill>
                <a:effectLst/>
                <a:highlight>
                  <a:srgbClr val="FFFFFF"/>
                </a:highlight>
              </a:rPr>
              <a:t>atch them </a:t>
            </a:r>
            <a:r>
              <a:rPr lang="en-US" sz="1700" b="0" i="0" dirty="0">
                <a:solidFill>
                  <a:schemeClr val="tx1"/>
                </a:solidFill>
                <a:effectLst/>
                <a:highlight>
                  <a:srgbClr val="FFFFFF"/>
                </a:highlight>
              </a:rPr>
              <a:t>play a game and join in</a:t>
            </a:r>
            <a:r>
              <a:rPr lang="en-US" sz="1700" dirty="0">
                <a:solidFill>
                  <a:schemeClr val="tx1"/>
                </a:solidFill>
                <a:highlight>
                  <a:srgbClr val="FFFFFF"/>
                </a:highlight>
              </a:rPr>
              <a:t>. W</a:t>
            </a:r>
            <a:r>
              <a:rPr lang="en-US" sz="1700" b="0" i="0" dirty="0">
                <a:solidFill>
                  <a:schemeClr val="tx1"/>
                </a:solidFill>
                <a:effectLst/>
                <a:highlight>
                  <a:srgbClr val="FFFFFF"/>
                </a:highlight>
              </a:rPr>
              <a:t>ho are they playing with? </a:t>
            </a:r>
            <a:r>
              <a:rPr lang="en-US" sz="1700" dirty="0">
                <a:solidFill>
                  <a:schemeClr val="tx1"/>
                </a:solidFill>
                <a:highlight>
                  <a:srgbClr val="FFFFFF"/>
                </a:highlight>
              </a:rPr>
              <a:t>Do they know the other players?</a:t>
            </a:r>
            <a:endParaRPr lang="en-US" sz="1700" b="0" i="0" dirty="0">
              <a:solidFill>
                <a:schemeClr val="tx1"/>
              </a:solidFill>
              <a:effectLst/>
              <a:highlight>
                <a:srgbClr val="FFFFFF"/>
              </a:highlight>
            </a:endParaRPr>
          </a:p>
          <a:p>
            <a:pPr marL="285750"/>
            <a:r>
              <a:rPr lang="en-US" sz="1700" b="1" dirty="0">
                <a:solidFill>
                  <a:schemeClr val="tx1"/>
                </a:solidFill>
                <a:highlight>
                  <a:srgbClr val="FFFFFF"/>
                </a:highlight>
              </a:rPr>
              <a:t>‘Show me how…’ </a:t>
            </a:r>
            <a:r>
              <a:rPr lang="en-US" sz="1700" dirty="0">
                <a:solidFill>
                  <a:schemeClr val="tx1"/>
                </a:solidFill>
                <a:highlight>
                  <a:srgbClr val="FFFFFF"/>
                </a:highlight>
              </a:rPr>
              <a:t>– </a:t>
            </a:r>
            <a:r>
              <a:rPr lang="en-US" sz="1700" dirty="0">
                <a:solidFill>
                  <a:srgbClr val="FF0000"/>
                </a:solidFill>
                <a:highlight>
                  <a:srgbClr val="FFFFFF"/>
                </a:highlight>
              </a:rPr>
              <a:t>ask their advice </a:t>
            </a:r>
            <a:r>
              <a:rPr lang="en-US" sz="1700" dirty="0">
                <a:solidFill>
                  <a:schemeClr val="tx1"/>
                </a:solidFill>
                <a:highlight>
                  <a:srgbClr val="FFFFFF"/>
                </a:highlight>
              </a:rPr>
              <a:t>to help you with your privacy settings, who you should add as a friend, are there any risks?</a:t>
            </a:r>
          </a:p>
          <a:p>
            <a:pPr marL="285750"/>
            <a:r>
              <a:rPr lang="en-US" sz="1700" b="1" dirty="0">
                <a:solidFill>
                  <a:schemeClr val="tx1"/>
                </a:solidFill>
                <a:highlight>
                  <a:srgbClr val="FFFFFF"/>
                </a:highlight>
              </a:rPr>
              <a:t>Lead by example </a:t>
            </a:r>
            <a:r>
              <a:rPr lang="en-US" sz="1700" dirty="0">
                <a:solidFill>
                  <a:schemeClr val="tx1"/>
                </a:solidFill>
                <a:highlight>
                  <a:srgbClr val="FFFFFF"/>
                </a:highlight>
              </a:rPr>
              <a:t>- c</a:t>
            </a:r>
            <a:r>
              <a:rPr lang="en-US" sz="1700" b="0" i="0" dirty="0">
                <a:solidFill>
                  <a:schemeClr val="tx1"/>
                </a:solidFill>
                <a:effectLst/>
                <a:highlight>
                  <a:srgbClr val="FFFFFF"/>
                </a:highlight>
              </a:rPr>
              <a:t>hildren learn as much from watching as they do from being told not to do something, so </a:t>
            </a:r>
            <a:r>
              <a:rPr lang="en-US" sz="1700" b="0" i="0" dirty="0">
                <a:solidFill>
                  <a:srgbClr val="FF0000"/>
                </a:solidFill>
                <a:effectLst/>
                <a:highlight>
                  <a:srgbClr val="FFFFFF"/>
                </a:highlight>
              </a:rPr>
              <a:t>model</a:t>
            </a:r>
            <a:r>
              <a:rPr lang="en-US" sz="1700" b="0" i="0" dirty="0">
                <a:solidFill>
                  <a:schemeClr val="tx1"/>
                </a:solidFill>
                <a:effectLst/>
                <a:highlight>
                  <a:srgbClr val="FFFFFF"/>
                </a:highlight>
              </a:rPr>
              <a:t> good behaviour</a:t>
            </a:r>
          </a:p>
          <a:p>
            <a:pPr marL="285750"/>
            <a:r>
              <a:rPr lang="en-GB" sz="1700" b="1" dirty="0">
                <a:solidFill>
                  <a:schemeClr val="tx1"/>
                </a:solidFill>
                <a:highlight>
                  <a:srgbClr val="FFFFFF"/>
                </a:highlight>
              </a:rPr>
              <a:t>Reassure them -  </a:t>
            </a:r>
            <a:r>
              <a:rPr lang="en-GB" sz="1700" dirty="0">
                <a:solidFill>
                  <a:schemeClr val="tx1"/>
                </a:solidFill>
                <a:highlight>
                  <a:srgbClr val="FFFFFF"/>
                </a:highlight>
              </a:rPr>
              <a:t>tell them that they </a:t>
            </a:r>
            <a:r>
              <a:rPr lang="en-GB" sz="1700" dirty="0">
                <a:solidFill>
                  <a:srgbClr val="FF0000"/>
                </a:solidFill>
                <a:highlight>
                  <a:srgbClr val="FFFFFF"/>
                </a:highlight>
              </a:rPr>
              <a:t>won't get in trouble </a:t>
            </a:r>
            <a:r>
              <a:rPr lang="en-GB" sz="1700" dirty="0">
                <a:solidFill>
                  <a:schemeClr val="tx1"/>
                </a:solidFill>
                <a:highlight>
                  <a:srgbClr val="FFFFFF"/>
                </a:highlight>
              </a:rPr>
              <a:t>and that you are always there </a:t>
            </a:r>
            <a:r>
              <a:rPr lang="en-GB" sz="1700" dirty="0">
                <a:solidFill>
                  <a:srgbClr val="FF0000"/>
                </a:solidFill>
                <a:highlight>
                  <a:srgbClr val="FFFFFF"/>
                </a:highlight>
              </a:rPr>
              <a:t>to help</a:t>
            </a:r>
            <a:r>
              <a:rPr lang="en-GB" sz="1700" dirty="0">
                <a:solidFill>
                  <a:schemeClr val="tx1"/>
                </a:solidFill>
                <a:highlight>
                  <a:srgbClr val="FFFFFF"/>
                </a:highlight>
              </a:rPr>
              <a:t>.</a:t>
            </a:r>
            <a:endParaRPr lang="en-US" sz="1700" dirty="0">
              <a:solidFill>
                <a:schemeClr val="tx1"/>
              </a:solidFill>
              <a:highlight>
                <a:srgbClr val="FFFFFF"/>
              </a:highlight>
            </a:endParaRPr>
          </a:p>
          <a:p>
            <a:endParaRPr lang="en-US" sz="1200" dirty="0">
              <a:solidFill>
                <a:schemeClr val="tx1"/>
              </a:solidFill>
            </a:endParaRPr>
          </a:p>
        </p:txBody>
      </p:sp>
      <p:pic>
        <p:nvPicPr>
          <p:cNvPr id="4" name="Picture 2" descr="Internet safety for children | Keep your child safe online - CBeebies - BBC">
            <a:extLst>
              <a:ext uri="{FF2B5EF4-FFF2-40B4-BE49-F238E27FC236}">
                <a16:creationId xmlns:a16="http://schemas.microsoft.com/office/drawing/2014/main" id="{B022BCD0-FBB8-A28D-C0BE-E948A1C378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465" r="16728"/>
          <a:stretch/>
        </p:blipFill>
        <p:spPr bwMode="auto">
          <a:xfrm>
            <a:off x="7022904" y="10"/>
            <a:ext cx="5160939"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pic>
        <p:nvPicPr>
          <p:cNvPr id="5" name="Picture 4" descr="Free dialog tip advice illustration">
            <a:extLst>
              <a:ext uri="{FF2B5EF4-FFF2-40B4-BE49-F238E27FC236}">
                <a16:creationId xmlns:a16="http://schemas.microsoft.com/office/drawing/2014/main" id="{6C313E5F-12AF-6246-B7BA-8E8EE1D436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4476" y="19627"/>
            <a:ext cx="2580903" cy="18348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red and black rectangular sign with white text&#10;&#10;Description automatically generated with low confidence">
            <a:extLst>
              <a:ext uri="{FF2B5EF4-FFF2-40B4-BE49-F238E27FC236}">
                <a16:creationId xmlns:a16="http://schemas.microsoft.com/office/drawing/2014/main" id="{328141C9-9409-195A-4D05-EA60977137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661" y="226750"/>
            <a:ext cx="1138484" cy="801355"/>
          </a:xfrm>
          <a:prstGeom prst="rect">
            <a:avLst/>
          </a:prstGeom>
        </p:spPr>
      </p:pic>
    </p:spTree>
    <p:extLst>
      <p:ext uri="{BB962C8B-B14F-4D97-AF65-F5344CB8AC3E}">
        <p14:creationId xmlns:p14="http://schemas.microsoft.com/office/powerpoint/2010/main" val="12479341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3B5C077D-95B4-55A2-F4D3-409CEEA20817}"/>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3C0CD4AF-7362-490E-4270-7492AE9C986B}"/>
              </a:ext>
            </a:extLst>
          </p:cNvPr>
          <p:cNvSpPr/>
          <p:nvPr/>
        </p:nvSpPr>
        <p:spPr>
          <a:xfrm>
            <a:off x="10043410" y="260261"/>
            <a:ext cx="2038344" cy="24529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194C1BD7-FF25-4C12-86BF-C0C40ECA0B16}"/>
              </a:ext>
            </a:extLst>
          </p:cNvPr>
          <p:cNvSpPr txBox="1"/>
          <p:nvPr/>
        </p:nvSpPr>
        <p:spPr>
          <a:xfrm>
            <a:off x="5086316" y="5928944"/>
            <a:ext cx="3176080" cy="400110"/>
          </a:xfrm>
          <a:prstGeom prst="rect">
            <a:avLst/>
          </a:prstGeom>
          <a:noFill/>
        </p:spPr>
        <p:txBody>
          <a:bodyPr wrap="square" rtlCol="0">
            <a:spAutoFit/>
          </a:bodyPr>
          <a:lstStyle/>
          <a:p>
            <a:pPr>
              <a:spcAft>
                <a:spcPts val="600"/>
              </a:spcAft>
            </a:pPr>
            <a:r>
              <a:rPr lang="en-GB" sz="2000" b="1" dirty="0">
                <a:solidFill>
                  <a:srgbClr val="FF0000"/>
                </a:solidFill>
              </a:rPr>
              <a:t>parentsafe.lgfl.net</a:t>
            </a:r>
          </a:p>
        </p:txBody>
      </p:sp>
      <p:pic>
        <p:nvPicPr>
          <p:cNvPr id="8" name="Picture 7">
            <a:extLst>
              <a:ext uri="{FF2B5EF4-FFF2-40B4-BE49-F238E27FC236}">
                <a16:creationId xmlns:a16="http://schemas.microsoft.com/office/drawing/2014/main" id="{823A1315-CF4D-B323-B9D4-08D3B28187D9}"/>
              </a:ext>
            </a:extLst>
          </p:cNvPr>
          <p:cNvPicPr>
            <a:picLocks noChangeAspect="1"/>
          </p:cNvPicPr>
          <p:nvPr/>
        </p:nvPicPr>
        <p:blipFill rotWithShape="1">
          <a:blip r:embed="rId3"/>
          <a:srcRect l="4196" r="3157" b="5783"/>
          <a:stretch/>
        </p:blipFill>
        <p:spPr>
          <a:xfrm>
            <a:off x="1942445" y="1486740"/>
            <a:ext cx="8307109" cy="4367655"/>
          </a:xfrm>
          <a:prstGeom prst="rect">
            <a:avLst/>
          </a:prstGeom>
          <a:ln>
            <a:noFill/>
          </a:ln>
          <a:effectLst>
            <a:outerShdw blurRad="292100" dist="139700" dir="2700000" algn="tl" rotWithShape="0">
              <a:srgbClr val="333333">
                <a:alpha val="65000"/>
              </a:srgbClr>
            </a:outerShdw>
          </a:effectLst>
        </p:spPr>
      </p:pic>
      <p:sp>
        <p:nvSpPr>
          <p:cNvPr id="9" name="Oval 8">
            <a:extLst>
              <a:ext uri="{FF2B5EF4-FFF2-40B4-BE49-F238E27FC236}">
                <a16:creationId xmlns:a16="http://schemas.microsoft.com/office/drawing/2014/main" id="{493A1177-0A6D-378F-47A0-7F667F13EB22}"/>
              </a:ext>
            </a:extLst>
          </p:cNvPr>
          <p:cNvSpPr/>
          <p:nvPr/>
        </p:nvSpPr>
        <p:spPr>
          <a:xfrm>
            <a:off x="7991395" y="4512901"/>
            <a:ext cx="2358998" cy="986643"/>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Arrow Connector 12">
            <a:extLst>
              <a:ext uri="{FF2B5EF4-FFF2-40B4-BE49-F238E27FC236}">
                <a16:creationId xmlns:a16="http://schemas.microsoft.com/office/drawing/2014/main" id="{839A14DF-D2CC-250F-1D3A-66E89F16F2C7}"/>
              </a:ext>
            </a:extLst>
          </p:cNvPr>
          <p:cNvCxnSpPr>
            <a:cxnSpLocks/>
          </p:cNvCxnSpPr>
          <p:nvPr/>
        </p:nvCxnSpPr>
        <p:spPr>
          <a:xfrm flipH="1">
            <a:off x="10043410" y="3594705"/>
            <a:ext cx="1498387" cy="110015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801F5B5-F4AA-45B4-A712-1D140C2DEA60}"/>
              </a:ext>
            </a:extLst>
          </p:cNvPr>
          <p:cNvSpPr/>
          <p:nvPr/>
        </p:nvSpPr>
        <p:spPr>
          <a:xfrm>
            <a:off x="0" y="26151"/>
            <a:ext cx="11971509" cy="923330"/>
          </a:xfrm>
          <a:prstGeom prst="rect">
            <a:avLst/>
          </a:prstGeom>
        </p:spPr>
        <p:txBody>
          <a:bodyPr wrap="square">
            <a:spAutoFit/>
          </a:bodyPr>
          <a:lstStyle/>
          <a:p>
            <a:r>
              <a:rPr lang="en-GB" b="1" dirty="0">
                <a:solidFill>
                  <a:srgbClr val="212121"/>
                </a:solidFill>
                <a:latin typeface="Droid Sans"/>
              </a:rPr>
              <a:t>TELL</a:t>
            </a:r>
            <a:r>
              <a:rPr lang="en-GB" dirty="0">
                <a:solidFill>
                  <a:srgbClr val="212121"/>
                </a:solidFill>
                <a:latin typeface="Droid Sans"/>
              </a:rPr>
              <a:t> - It's never easy to know how to keep our children safe, especially if we don't know what's happening in their lives or on their devices! Who are they talking to, what are they doing, are they okay? There is a dedicated website for parents and carers - simply scroll through </a:t>
            </a:r>
            <a:r>
              <a:rPr lang="en-GB" dirty="0" err="1">
                <a:solidFill>
                  <a:srgbClr val="212121"/>
                </a:solidFill>
                <a:latin typeface="Droid Sans"/>
              </a:rPr>
              <a:t>ParentSafe</a:t>
            </a:r>
            <a:r>
              <a:rPr lang="en-GB" dirty="0">
                <a:solidFill>
                  <a:srgbClr val="212121"/>
                </a:solidFill>
                <a:latin typeface="Droid Sans"/>
              </a:rPr>
              <a:t> for help or click a button to go straight to a particular topics</a:t>
            </a:r>
            <a:endParaRPr lang="en-GB" dirty="0"/>
          </a:p>
        </p:txBody>
      </p:sp>
    </p:spTree>
    <p:extLst>
      <p:ext uri="{BB962C8B-B14F-4D97-AF65-F5344CB8AC3E}">
        <p14:creationId xmlns:p14="http://schemas.microsoft.com/office/powerpoint/2010/main" val="4223970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8BB36CC-C18A-BB4C-13B5-1C6CB97B57D9}"/>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Parental Supervision on Children's Device Usage and Gaming – Azadeh  Forghani, PhD">
            <a:extLst>
              <a:ext uri="{FF2B5EF4-FFF2-40B4-BE49-F238E27FC236}">
                <a16:creationId xmlns:a16="http://schemas.microsoft.com/office/drawing/2014/main" id="{079DD367-970D-F264-8FF5-DED8CF8AC36A}"/>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
            <a:ext cx="12192000" cy="68503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FCA01B6-E455-528E-5324-61FD84C53325}"/>
              </a:ext>
            </a:extLst>
          </p:cNvPr>
          <p:cNvSpPr txBox="1"/>
          <p:nvPr/>
        </p:nvSpPr>
        <p:spPr>
          <a:xfrm>
            <a:off x="2596854" y="2447140"/>
            <a:ext cx="6815412" cy="15696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GB" sz="4800" b="1"/>
              <a:t>DEVICE USE AND OWNERSHIP</a:t>
            </a:r>
            <a:endParaRPr lang="en-GB" sz="4000"/>
          </a:p>
        </p:txBody>
      </p:sp>
      <p:pic>
        <p:nvPicPr>
          <p:cNvPr id="3" name="Picture 2" descr="A red rectangular sign with white text and heart&#10;&#10;Description automatically generated">
            <a:extLst>
              <a:ext uri="{FF2B5EF4-FFF2-40B4-BE49-F238E27FC236}">
                <a16:creationId xmlns:a16="http://schemas.microsoft.com/office/drawing/2014/main" id="{9CD92425-5163-E068-48EC-30E2C43E68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397" y="5832090"/>
            <a:ext cx="1290918" cy="923613"/>
          </a:xfrm>
          <a:prstGeom prst="rect">
            <a:avLst/>
          </a:prstGeom>
        </p:spPr>
      </p:pic>
    </p:spTree>
    <p:extLst>
      <p:ext uri="{BB962C8B-B14F-4D97-AF65-F5344CB8AC3E}">
        <p14:creationId xmlns:p14="http://schemas.microsoft.com/office/powerpoint/2010/main" val="110904588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BJCLASSIFIERTOPTEXTBOX" val="{CLASSIFIER}"/>
  <p:tag name="BJHEADERFOOTERTEXTBOXNAME" val="bjCLSTB-HO-HC-VT-RA-BN-DH"/>
  <p:tag name="BJHEADERFOOTERLABEL" val="TRUE"/>
</p:tagLst>
</file>

<file path=ppt/tags/tag2.xml><?xml version="1.0" encoding="utf-8"?>
<p:tagLst xmlns:a="http://schemas.openxmlformats.org/drawingml/2006/main" xmlns:r="http://schemas.openxmlformats.org/officeDocument/2006/relationships" xmlns:p="http://schemas.openxmlformats.org/presentationml/2006/main">
  <p:tag name="BJCLASSIFIERBOTTOMTEXTBOX" val="{CLASSIFIER}"/>
  <p:tag name="BJHEADERFOOTERTEXTBOXNAME" val="bjCLSTB-FO-HC-VB-RA-BN-DH"/>
  <p:tag name="BJHEADERFOOTERLABEL" val="TRU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3889ac6e-72bb-4955-a615-445659f1c972" xsi:nil="true"/>
    <lcf76f155ced4ddcb4097134ff3c332f xmlns="e4f34220-620c-47c3-89af-c4a6edab4c87">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901B37C7DC4D74691B84FF8510AC564" ma:contentTypeVersion="18" ma:contentTypeDescription="Create a new document." ma:contentTypeScope="" ma:versionID="2ec8d36e267fbf3a3fdaf7c3dffa7beb">
  <xsd:schema xmlns:xsd="http://www.w3.org/2001/XMLSchema" xmlns:xs="http://www.w3.org/2001/XMLSchema" xmlns:p="http://schemas.microsoft.com/office/2006/metadata/properties" xmlns:ns2="e4f34220-620c-47c3-89af-c4a6edab4c87" xmlns:ns3="3889ac6e-72bb-4955-a615-445659f1c972" targetNamespace="http://schemas.microsoft.com/office/2006/metadata/properties" ma:root="true" ma:fieldsID="2d43fc27d9f8ae43574d0e2c58ff1b2b" ns2:_="" ns3:_="">
    <xsd:import namespace="e4f34220-620c-47c3-89af-c4a6edab4c87"/>
    <xsd:import namespace="3889ac6e-72bb-4955-a615-445659f1c97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f34220-620c-47c3-89af-c4a6edab4c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b9cbce6-d92b-4712-9683-e256f6a3452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889ac6e-72bb-4955-a615-445659f1c97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bc75674-d8df-4777-a0cb-68e6fcd39d03}" ma:internalName="TaxCatchAll" ma:showField="CatchAllData" ma:web="3889ac6e-72bb-4955-a615-445659f1c97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581AE70-B6D9-4BBE-BCAE-912C98E7A213}">
  <ds:schemaRefs>
    <ds:schemaRef ds:uri="http://schemas.microsoft.com/sharepoint/v3/contenttype/forms"/>
  </ds:schemaRefs>
</ds:datastoreItem>
</file>

<file path=customXml/itemProps2.xml><?xml version="1.0" encoding="utf-8"?>
<ds:datastoreItem xmlns:ds="http://schemas.openxmlformats.org/officeDocument/2006/customXml" ds:itemID="{4E622987-D106-4398-BE90-76CF5B72AC6A}">
  <ds:schemaRefs>
    <ds:schemaRef ds:uri="http://purl.org/dc/dcmitype/"/>
    <ds:schemaRef ds:uri="http://purl.org/dc/terms/"/>
    <ds:schemaRef ds:uri="http://schemas.microsoft.com/office/infopath/2007/PartnerControls"/>
    <ds:schemaRef ds:uri="http://www.w3.org/XML/1998/namespace"/>
    <ds:schemaRef ds:uri="http://schemas.microsoft.com/office/2006/documentManagement/types"/>
    <ds:schemaRef ds:uri="http://purl.org/dc/elements/1.1/"/>
    <ds:schemaRef ds:uri="http://schemas.openxmlformats.org/package/2006/metadata/core-properties"/>
    <ds:schemaRef ds:uri="3889ac6e-72bb-4955-a615-445659f1c972"/>
    <ds:schemaRef ds:uri="e4f34220-620c-47c3-89af-c4a6edab4c87"/>
    <ds:schemaRef ds:uri="http://schemas.microsoft.com/office/2006/metadata/properties"/>
  </ds:schemaRefs>
</ds:datastoreItem>
</file>

<file path=customXml/itemProps3.xml><?xml version="1.0" encoding="utf-8"?>
<ds:datastoreItem xmlns:ds="http://schemas.openxmlformats.org/officeDocument/2006/customXml" ds:itemID="{FDAD4C7E-A77A-40F2-B795-DF6667B6A125}">
  <ds:schemaRefs>
    <ds:schemaRef ds:uri="3889ac6e-72bb-4955-a615-445659f1c972"/>
    <ds:schemaRef ds:uri="e4f34220-620c-47c3-89af-c4a6edab4c8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10184</TotalTime>
  <Words>6112</Words>
  <Application>Microsoft Office PowerPoint</Application>
  <PresentationFormat>Widescreen</PresentationFormat>
  <Paragraphs>418</Paragraphs>
  <Slides>51</Slides>
  <Notes>51</Notes>
  <HiddenSlides>0</HiddenSlides>
  <MMClips>2</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51</vt:i4>
      </vt:variant>
    </vt:vector>
  </HeadingPairs>
  <TitlesOfParts>
    <vt:vector size="70" baseType="lpstr">
      <vt:lpstr>Aptos</vt:lpstr>
      <vt:lpstr>arial</vt:lpstr>
      <vt:lpstr>arial</vt:lpstr>
      <vt:lpstr>Calibri</vt:lpstr>
      <vt:lpstr>Calibri Light</vt:lpstr>
      <vt:lpstr>Droid Sans</vt:lpstr>
      <vt:lpstr>Helvetica Neue</vt:lpstr>
      <vt:lpstr>inherit</vt:lpstr>
      <vt:lpstr>karla</vt:lpstr>
      <vt:lpstr>Montserrat</vt:lpstr>
      <vt:lpstr>MuseoSans</vt:lpstr>
      <vt:lpstr>Noto Sans</vt:lpstr>
      <vt:lpstr>NSPCC-Bold</vt:lpstr>
      <vt:lpstr>NSPCC-Regular</vt:lpstr>
      <vt:lpstr>Roboto</vt:lpstr>
      <vt:lpstr>Times New Roman</vt:lpstr>
      <vt:lpstr>TwitterChirp</vt:lpstr>
      <vt:lpstr>Verdana</vt:lpstr>
      <vt:lpstr>Office Theme</vt:lpstr>
      <vt:lpstr>PowerPoint Presentation</vt:lpstr>
      <vt:lpstr>This presentation brings together:</vt:lpstr>
      <vt:lpstr>Warning! Some of the content from this presentation may be sensitive or upsetting for parents/carers</vt:lpstr>
      <vt:lpstr>PowerPoint Presentation</vt:lpstr>
      <vt:lpstr>PowerPoint Presentation</vt:lpstr>
      <vt:lpstr>PowerPoint Presentation</vt:lpstr>
      <vt:lpstr>YOU don’t need to be an EXPERT … be a PARENT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REMEMBER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Mubina Asaria</dc:creator>
  <cp:lastModifiedBy>Mike Bywaters</cp:lastModifiedBy>
  <cp:revision>2</cp:revision>
  <dcterms:created xsi:type="dcterms:W3CDTF">2020-02-10T12:15:47Z</dcterms:created>
  <dcterms:modified xsi:type="dcterms:W3CDTF">2024-09-30T07:05:37Z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0x0101004901B37C7DC4D74691B84FF8510AC564</vt:lpwstr>
  </property>
  <property fmtid="{D5CDD505-2E9C-101B-9397-08002B2CF9AE}" pid="3" name="MediaServiceImageTags">
    <vt:lpwstr/>
  </property>
</Properties>
</file>