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301" r:id="rId5"/>
    <p:sldId id="302" r:id="rId6"/>
    <p:sldId id="298" r:id="rId7"/>
    <p:sldId id="299" r:id="rId8"/>
    <p:sldId id="258" r:id="rId9"/>
    <p:sldId id="296" r:id="rId10"/>
    <p:sldId id="305" r:id="rId11"/>
    <p:sldId id="306" r:id="rId12"/>
    <p:sldId id="259" r:id="rId13"/>
    <p:sldId id="297" r:id="rId14"/>
    <p:sldId id="300" r:id="rId15"/>
    <p:sldId id="303" r:id="rId16"/>
    <p:sldId id="308" r:id="rId17"/>
    <p:sldId id="295" r:id="rId18"/>
    <p:sldId id="304"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D6"/>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4" d="100"/>
          <a:sy n="84" d="100"/>
        </p:scale>
        <p:origin x="6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D85A-CD19-4F26-923E-5D639E81D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C1B33-91E3-46A2-929D-4F1F8E435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4E0AD0-9E51-4717-8FC7-E339A0EF34EC}"/>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5" name="Footer Placeholder 4">
            <a:extLst>
              <a:ext uri="{FF2B5EF4-FFF2-40B4-BE49-F238E27FC236}">
                <a16:creationId xmlns:a16="http://schemas.microsoft.com/office/drawing/2014/main" id="{AD89651A-3E61-4302-95C9-82069026A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FFD76-C871-42D0-B95C-256C4D7F983C}"/>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180903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DBCF-E039-4859-BA33-9E2FE9701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D8ABE5-12BD-4657-B92C-0A7C9B8038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A7434B-27EC-40BF-92E6-D63B98D5B948}"/>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5" name="Footer Placeholder 4">
            <a:extLst>
              <a:ext uri="{FF2B5EF4-FFF2-40B4-BE49-F238E27FC236}">
                <a16:creationId xmlns:a16="http://schemas.microsoft.com/office/drawing/2014/main" id="{381DE56B-1768-405D-848E-76302D7C0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C96F86-F147-41FF-8A01-72B6A7086918}"/>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189171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F1A0CE-FA67-476A-A7BA-8F2E66ED7C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F35051-CB22-496D-BC05-C36F8B1CED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3902F7-D9ED-4660-A94F-CA4101B0FEF1}"/>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5" name="Footer Placeholder 4">
            <a:extLst>
              <a:ext uri="{FF2B5EF4-FFF2-40B4-BE49-F238E27FC236}">
                <a16:creationId xmlns:a16="http://schemas.microsoft.com/office/drawing/2014/main" id="{4608D8E1-81E6-40C9-A60F-8366B9AF0B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6AB951-A424-4874-93F2-CCDA11E60BEF}"/>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170029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9230-BF5B-405A-A4D8-9FB3805DA2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89FD54-EF98-4CDB-AF6C-D8884818EC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B9A21-2CF4-4505-8912-DFFFC924F02C}"/>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5" name="Footer Placeholder 4">
            <a:extLst>
              <a:ext uri="{FF2B5EF4-FFF2-40B4-BE49-F238E27FC236}">
                <a16:creationId xmlns:a16="http://schemas.microsoft.com/office/drawing/2014/main" id="{359C2138-F468-4AF5-8529-8E35B50992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5DBDF-F143-4C2F-A2ED-1B964E401F2C}"/>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281864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CCAA-0645-4614-8D4A-06F64DA30C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6D0555-286B-43E8-9E69-4C995BF78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EA0D3-13BC-4CE7-9F42-8AD408D7103A}"/>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5" name="Footer Placeholder 4">
            <a:extLst>
              <a:ext uri="{FF2B5EF4-FFF2-40B4-BE49-F238E27FC236}">
                <a16:creationId xmlns:a16="http://schemas.microsoft.com/office/drawing/2014/main" id="{D34FF044-454C-448D-9684-3A060F03D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D122A-5275-414B-9542-A65B430F6DBE}"/>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218384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17CF-8915-48BC-9DAF-04BED481E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DCDAD6-7FA0-4F3C-AA99-D52BC6F917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5C3940-2C0F-44D6-A8ED-07A1A5C0D6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131B27-898A-4AE5-9F9D-B90AD50CE6CA}"/>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6" name="Footer Placeholder 5">
            <a:extLst>
              <a:ext uri="{FF2B5EF4-FFF2-40B4-BE49-F238E27FC236}">
                <a16:creationId xmlns:a16="http://schemas.microsoft.com/office/drawing/2014/main" id="{E2691521-D708-4DFA-AADF-9E34E137E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F66FEC-ACE6-488E-8D5E-A0FECF3E2E95}"/>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8776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8C71-5D22-41ED-A4CF-59B2C6C494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F79F0-D38F-4C16-AAA5-7AE7A5E6E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73A619-6077-4BF9-A77E-2F0D366650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C62A18-D58D-4A08-AEAE-B022F2C87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2386ED-7D48-4AA4-AE66-CAD47B2D2A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90F6C4-A6E5-4D97-A56B-AF83B488917D}"/>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8" name="Footer Placeholder 7">
            <a:extLst>
              <a:ext uri="{FF2B5EF4-FFF2-40B4-BE49-F238E27FC236}">
                <a16:creationId xmlns:a16="http://schemas.microsoft.com/office/drawing/2014/main" id="{DD858173-D901-47A8-B0F8-60314FDF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9269D5-A3E8-4834-806E-268923DF9FF8}"/>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261148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AF8E-3CB1-445F-9F2E-E4717A05F2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E1FD2-F303-4635-B5C5-FBC7714BBD67}"/>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4" name="Footer Placeholder 3">
            <a:extLst>
              <a:ext uri="{FF2B5EF4-FFF2-40B4-BE49-F238E27FC236}">
                <a16:creationId xmlns:a16="http://schemas.microsoft.com/office/drawing/2014/main" id="{E2D8E6A8-C048-4231-A544-DC65AC407A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AB9BF1-C47E-449E-8EEA-238087A6750C}"/>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122663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CC4F2-A999-4F72-AF7A-1D4B6C23B558}"/>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3" name="Footer Placeholder 2">
            <a:extLst>
              <a:ext uri="{FF2B5EF4-FFF2-40B4-BE49-F238E27FC236}">
                <a16:creationId xmlns:a16="http://schemas.microsoft.com/office/drawing/2014/main" id="{C515D89A-E4F6-419C-975A-D8EEC03143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1DBB3B-B52F-403C-8E13-63B10992523B}"/>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41935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0ED8-2B00-4B11-B4CF-16DA66ECD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2B65E8-7F24-4234-B25F-460902582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656825-0888-4F13-8119-E3EB8717C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CA8076-228F-44BB-AEF9-A7BE7F55DC95}"/>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6" name="Footer Placeholder 5">
            <a:extLst>
              <a:ext uri="{FF2B5EF4-FFF2-40B4-BE49-F238E27FC236}">
                <a16:creationId xmlns:a16="http://schemas.microsoft.com/office/drawing/2014/main" id="{557D0115-283C-4695-8CF3-5DED6C32FF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41B9C6-2585-4D12-95F0-10909C632FD3}"/>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10410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CD9A-9D40-435E-876C-76CBBCA9E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97E61F-3899-4576-8855-30AA1B0CD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4C45E2-6D07-40E4-8B29-8B05F78C7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47953D-C1DC-481D-8A42-C00A6DEEADF1}"/>
              </a:ext>
            </a:extLst>
          </p:cNvPr>
          <p:cNvSpPr>
            <a:spLocks noGrp="1"/>
          </p:cNvSpPr>
          <p:nvPr>
            <p:ph type="dt" sz="half" idx="10"/>
          </p:nvPr>
        </p:nvSpPr>
        <p:spPr/>
        <p:txBody>
          <a:bodyPr/>
          <a:lstStyle/>
          <a:p>
            <a:fld id="{5AC8EBAC-7F10-421D-AF12-BCF08662AB11}" type="datetimeFigureOut">
              <a:rPr lang="en-GB" smtClean="0"/>
              <a:t>19/09/2023</a:t>
            </a:fld>
            <a:endParaRPr lang="en-GB"/>
          </a:p>
        </p:txBody>
      </p:sp>
      <p:sp>
        <p:nvSpPr>
          <p:cNvPr id="6" name="Footer Placeholder 5">
            <a:extLst>
              <a:ext uri="{FF2B5EF4-FFF2-40B4-BE49-F238E27FC236}">
                <a16:creationId xmlns:a16="http://schemas.microsoft.com/office/drawing/2014/main" id="{CEC90995-3B87-40F6-839C-C48AC32D28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7C0D6B-E9E8-422F-8C4C-F2A18577464A}"/>
              </a:ext>
            </a:extLst>
          </p:cNvPr>
          <p:cNvSpPr>
            <a:spLocks noGrp="1"/>
          </p:cNvSpPr>
          <p:nvPr>
            <p:ph type="sldNum" sz="quarter" idx="12"/>
          </p:nvPr>
        </p:nvSpPr>
        <p:spPr/>
        <p:txBody>
          <a:bodyPr/>
          <a:lstStyle/>
          <a:p>
            <a:fld id="{42ED95B5-CCD5-47EA-B4DA-A0B39D1DC88B}" type="slidenum">
              <a:rPr lang="en-GB" smtClean="0"/>
              <a:t>‹#›</a:t>
            </a:fld>
            <a:endParaRPr lang="en-GB"/>
          </a:p>
        </p:txBody>
      </p:sp>
    </p:spTree>
    <p:extLst>
      <p:ext uri="{BB962C8B-B14F-4D97-AF65-F5344CB8AC3E}">
        <p14:creationId xmlns:p14="http://schemas.microsoft.com/office/powerpoint/2010/main" val="40601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3D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2A09EF-558F-47B2-85CE-5C78A30A5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A7B908-9B7B-44C8-96FF-3DA1D2F3D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8DB228-EA97-4FDD-A6EB-50A9DBBB4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BAC-7F10-421D-AF12-BCF08662AB11}" type="datetimeFigureOut">
              <a:rPr lang="en-GB" smtClean="0"/>
              <a:t>19/09/2023</a:t>
            </a:fld>
            <a:endParaRPr lang="en-GB"/>
          </a:p>
        </p:txBody>
      </p:sp>
      <p:sp>
        <p:nvSpPr>
          <p:cNvPr id="5" name="Footer Placeholder 4">
            <a:extLst>
              <a:ext uri="{FF2B5EF4-FFF2-40B4-BE49-F238E27FC236}">
                <a16:creationId xmlns:a16="http://schemas.microsoft.com/office/drawing/2014/main" id="{BD5C36DD-728D-4620-A188-DD222CC84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F23-36C0-46BE-8C81-C558493FA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95B5-CCD5-47EA-B4DA-A0B39D1DC88B}" type="slidenum">
              <a:rPr lang="en-GB" smtClean="0"/>
              <a:t>‹#›</a:t>
            </a:fld>
            <a:endParaRPr lang="en-GB"/>
          </a:p>
        </p:txBody>
      </p:sp>
    </p:spTree>
    <p:extLst>
      <p:ext uri="{BB962C8B-B14F-4D97-AF65-F5344CB8AC3E}">
        <p14:creationId xmlns:p14="http://schemas.microsoft.com/office/powerpoint/2010/main" val="2048659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info@highfieldhall.derbyshire.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ighfieldhall.derbyshire.sch.uk/year-4-6/"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A3933C-3F49-44CA-B7D4-8D9F9AD5EC94}"/>
              </a:ext>
            </a:extLst>
          </p:cNvPr>
          <p:cNvPicPr>
            <a:picLocks noChangeAspect="1"/>
          </p:cNvPicPr>
          <p:nvPr/>
        </p:nvPicPr>
        <p:blipFill>
          <a:blip r:embed="rId2"/>
          <a:stretch>
            <a:fillRect/>
          </a:stretch>
        </p:blipFill>
        <p:spPr>
          <a:xfrm>
            <a:off x="0" y="-14716"/>
            <a:ext cx="12192000" cy="6872715"/>
          </a:xfrm>
          <a:prstGeom prst="rect">
            <a:avLst/>
          </a:prstGeom>
        </p:spPr>
      </p:pic>
      <p:sp>
        <p:nvSpPr>
          <p:cNvPr id="3" name="Subtitle 2">
            <a:extLst>
              <a:ext uri="{FF2B5EF4-FFF2-40B4-BE49-F238E27FC236}">
                <a16:creationId xmlns:a16="http://schemas.microsoft.com/office/drawing/2014/main" id="{7116287E-F4DE-451F-B55C-1FEE4F5D33BD}"/>
              </a:ext>
            </a:extLst>
          </p:cNvPr>
          <p:cNvSpPr>
            <a:spLocks noGrp="1"/>
          </p:cNvSpPr>
          <p:nvPr>
            <p:ph type="subTitle" idx="1"/>
          </p:nvPr>
        </p:nvSpPr>
        <p:spPr>
          <a:xfrm>
            <a:off x="1524000" y="5950857"/>
            <a:ext cx="9144000" cy="678517"/>
          </a:xfrm>
          <a:solidFill>
            <a:schemeClr val="bg1">
              <a:alpha val="38000"/>
            </a:schemeClr>
          </a:solidFill>
        </p:spPr>
        <p:txBody>
          <a:bodyPr>
            <a:normAutofit/>
          </a:bodyPr>
          <a:lstStyle/>
          <a:p>
            <a:r>
              <a:rPr lang="en-GB" sz="3600" dirty="0"/>
              <a:t>Highfield Hall Parents’ Welcome Meeting 2023</a:t>
            </a:r>
          </a:p>
        </p:txBody>
      </p:sp>
    </p:spTree>
    <p:extLst>
      <p:ext uri="{BB962C8B-B14F-4D97-AF65-F5344CB8AC3E}">
        <p14:creationId xmlns:p14="http://schemas.microsoft.com/office/powerpoint/2010/main" val="40414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EBA3-9884-4BA0-8A8B-BDC10B93A5BA}"/>
              </a:ext>
            </a:extLst>
          </p:cNvPr>
          <p:cNvSpPr>
            <a:spLocks noGrp="1"/>
          </p:cNvSpPr>
          <p:nvPr>
            <p:ph type="title"/>
          </p:nvPr>
        </p:nvSpPr>
        <p:spPr/>
        <p:txBody>
          <a:bodyPr/>
          <a:lstStyle/>
          <a:p>
            <a:r>
              <a:rPr lang="en-GB" b="1" dirty="0"/>
              <a:t>At Highfield Hall we: </a:t>
            </a:r>
            <a:r>
              <a:rPr lang="en-GB" dirty="0"/>
              <a:t>      </a:t>
            </a:r>
          </a:p>
        </p:txBody>
      </p:sp>
      <p:sp>
        <p:nvSpPr>
          <p:cNvPr id="3" name="Content Placeholder 2">
            <a:extLst>
              <a:ext uri="{FF2B5EF4-FFF2-40B4-BE49-F238E27FC236}">
                <a16:creationId xmlns:a16="http://schemas.microsoft.com/office/drawing/2014/main" id="{E58E9AB9-F36F-4292-8802-D8DAA5DC5683}"/>
              </a:ext>
            </a:extLst>
          </p:cNvPr>
          <p:cNvSpPr>
            <a:spLocks noGrp="1"/>
          </p:cNvSpPr>
          <p:nvPr>
            <p:ph idx="1"/>
          </p:nvPr>
        </p:nvSpPr>
        <p:spPr>
          <a:xfrm>
            <a:off x="838200" y="1527142"/>
            <a:ext cx="10681354" cy="5052767"/>
          </a:xfrm>
        </p:spPr>
        <p:txBody>
          <a:bodyPr>
            <a:normAutofit fontScale="77500" lnSpcReduction="20000"/>
          </a:bodyPr>
          <a:lstStyle/>
          <a:p>
            <a:pPr lvl="0" fontAlgn="t"/>
            <a:r>
              <a:rPr lang="en-GB" dirty="0"/>
              <a:t>care for children and support each child to reach their potential</a:t>
            </a:r>
          </a:p>
          <a:p>
            <a:pPr lvl="0" fontAlgn="t"/>
            <a:r>
              <a:rPr lang="en-GB" dirty="0"/>
              <a:t>ensure that all children are safe, including when necessary referring any concerns to outside professional         </a:t>
            </a:r>
          </a:p>
          <a:p>
            <a:pPr lvl="0" fontAlgn="t"/>
            <a:r>
              <a:rPr lang="en-GB" dirty="0"/>
              <a:t>treat all children with equity (not treating all children the same, but ensuring fairness)</a:t>
            </a:r>
          </a:p>
          <a:p>
            <a:pPr lvl="0" fontAlgn="t"/>
            <a:r>
              <a:rPr lang="en-GB" dirty="0"/>
              <a:t>give parents the opportunity to be involved in the life of the school and an active partner in their child’s education</a:t>
            </a:r>
          </a:p>
          <a:p>
            <a:pPr lvl="0" fontAlgn="t"/>
            <a:r>
              <a:rPr lang="en-GB" dirty="0"/>
              <a:t>provide work which meets the needs of the children</a:t>
            </a:r>
          </a:p>
          <a:p>
            <a:pPr lvl="0" fontAlgn="t"/>
            <a:r>
              <a:rPr lang="en-GB" dirty="0"/>
              <a:t>keep parents informed about progress, success and any concerns we may have through parents’ evening, reports and additional meetings as necessary</a:t>
            </a:r>
          </a:p>
          <a:p>
            <a:pPr lvl="0" fontAlgn="t"/>
            <a:r>
              <a:rPr lang="en-GB" dirty="0"/>
              <a:t>ensure that children are polite and well mannered</a:t>
            </a:r>
          </a:p>
          <a:p>
            <a:pPr lvl="0" fontAlgn="t"/>
            <a:r>
              <a:rPr lang="en-GB" dirty="0"/>
              <a:t>help children develop a sense of responsibility and to care about others</a:t>
            </a:r>
          </a:p>
          <a:p>
            <a:pPr lvl="0" fontAlgn="t"/>
            <a:r>
              <a:rPr lang="en-GB" dirty="0"/>
              <a:t>treat parents and children with respect</a:t>
            </a:r>
          </a:p>
          <a:p>
            <a:pPr lvl="0" fontAlgn="t"/>
            <a:r>
              <a:rPr lang="en-GB" dirty="0"/>
              <a:t>be a good role model for children</a:t>
            </a:r>
          </a:p>
          <a:p>
            <a:pPr lvl="0" fontAlgn="t"/>
            <a:r>
              <a:rPr lang="en-GB" dirty="0"/>
              <a:t>give parents timely information about upcoming events</a:t>
            </a:r>
          </a:p>
          <a:p>
            <a:pPr lvl="0" fontAlgn="t"/>
            <a:r>
              <a:rPr lang="en-GB" dirty="0"/>
              <a:t>be clear in our expectations of the children (in an age-appropriate way)</a:t>
            </a:r>
          </a:p>
          <a:p>
            <a:endParaRPr lang="en-GB" dirty="0"/>
          </a:p>
        </p:txBody>
      </p:sp>
      <p:pic>
        <p:nvPicPr>
          <p:cNvPr id="4" name="Picture 3" descr="H:\Logo.jpg">
            <a:extLst>
              <a:ext uri="{FF2B5EF4-FFF2-40B4-BE49-F238E27FC236}">
                <a16:creationId xmlns:a16="http://schemas.microsoft.com/office/drawing/2014/main" id="{48EAEDA8-67B2-4437-8046-24D1E647F41B}"/>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73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EBA3-9884-4BA0-8A8B-BDC10B93A5BA}"/>
              </a:ext>
            </a:extLst>
          </p:cNvPr>
          <p:cNvSpPr>
            <a:spLocks noGrp="1"/>
          </p:cNvSpPr>
          <p:nvPr>
            <p:ph type="title"/>
          </p:nvPr>
        </p:nvSpPr>
        <p:spPr>
          <a:xfrm>
            <a:off x="140616" y="167162"/>
            <a:ext cx="10515600" cy="662397"/>
          </a:xfrm>
        </p:spPr>
        <p:txBody>
          <a:bodyPr>
            <a:normAutofit fontScale="90000"/>
          </a:bodyPr>
          <a:lstStyle/>
          <a:p>
            <a:pPr fontAlgn="t">
              <a:lnSpc>
                <a:spcPct val="100000"/>
              </a:lnSpc>
            </a:pPr>
            <a:r>
              <a:rPr lang="en-GB" b="1" dirty="0"/>
              <a:t>We ask our parents to:</a:t>
            </a:r>
            <a:endParaRPr lang="en-GB" dirty="0"/>
          </a:p>
        </p:txBody>
      </p:sp>
      <p:sp>
        <p:nvSpPr>
          <p:cNvPr id="3" name="Content Placeholder 2">
            <a:extLst>
              <a:ext uri="{FF2B5EF4-FFF2-40B4-BE49-F238E27FC236}">
                <a16:creationId xmlns:a16="http://schemas.microsoft.com/office/drawing/2014/main" id="{E58E9AB9-F36F-4292-8802-D8DAA5DC5683}"/>
              </a:ext>
            </a:extLst>
          </p:cNvPr>
          <p:cNvSpPr>
            <a:spLocks noGrp="1"/>
          </p:cNvSpPr>
          <p:nvPr>
            <p:ph idx="1"/>
          </p:nvPr>
        </p:nvSpPr>
        <p:spPr>
          <a:xfrm>
            <a:off x="395140" y="1234911"/>
            <a:ext cx="11143268" cy="5052767"/>
          </a:xfrm>
        </p:spPr>
        <p:txBody>
          <a:bodyPr>
            <a:noAutofit/>
          </a:bodyPr>
          <a:lstStyle/>
          <a:p>
            <a:pPr lvl="0" fontAlgn="t">
              <a:lnSpc>
                <a:spcPct val="100000"/>
              </a:lnSpc>
            </a:pPr>
            <a:r>
              <a:rPr lang="en-GB" sz="2000" dirty="0"/>
              <a:t>ensure that their child is in school on time, in school each day (unless poorly), and collected on time </a:t>
            </a:r>
          </a:p>
          <a:p>
            <a:pPr lvl="0" fontAlgn="t">
              <a:lnSpc>
                <a:spcPct val="100000"/>
              </a:lnSpc>
            </a:pPr>
            <a:r>
              <a:rPr lang="en-GB" sz="2000" dirty="0"/>
              <a:t>know that staff in school care about your children and are on your side</a:t>
            </a:r>
          </a:p>
          <a:p>
            <a:pPr fontAlgn="t">
              <a:lnSpc>
                <a:spcPct val="100000"/>
              </a:lnSpc>
            </a:pPr>
            <a:r>
              <a:rPr lang="en-GB" sz="2000" dirty="0"/>
              <a:t>not believe everything your child tells you about school (and check with school staff before believing the worst), and support us in our rules / decisions</a:t>
            </a:r>
          </a:p>
          <a:p>
            <a:pPr lvl="0" fontAlgn="t">
              <a:lnSpc>
                <a:spcPct val="100000"/>
              </a:lnSpc>
            </a:pPr>
            <a:r>
              <a:rPr lang="en-GB" sz="2000" dirty="0"/>
              <a:t>understand what appropriate reasons for absence are, and inform us as soon as possible about any absences</a:t>
            </a:r>
          </a:p>
          <a:p>
            <a:pPr lvl="0" fontAlgn="t">
              <a:lnSpc>
                <a:spcPct val="100000"/>
              </a:lnSpc>
            </a:pPr>
            <a:r>
              <a:rPr lang="en-GB" sz="2000" dirty="0"/>
              <a:t>support their child with reading and homework</a:t>
            </a:r>
          </a:p>
          <a:p>
            <a:pPr lvl="0" fontAlgn="t">
              <a:lnSpc>
                <a:spcPct val="100000"/>
              </a:lnSpc>
            </a:pPr>
            <a:r>
              <a:rPr lang="en-GB" sz="2000" dirty="0"/>
              <a:t>treat school staff and each other with respect</a:t>
            </a:r>
          </a:p>
          <a:p>
            <a:pPr lvl="0" fontAlgn="t">
              <a:lnSpc>
                <a:spcPct val="100000"/>
              </a:lnSpc>
            </a:pPr>
            <a:r>
              <a:rPr lang="en-GB" sz="2000" dirty="0"/>
              <a:t>Expect their child to become independent and responsible</a:t>
            </a:r>
          </a:p>
          <a:p>
            <a:pPr fontAlgn="t">
              <a:lnSpc>
                <a:spcPct val="100000"/>
              </a:lnSpc>
            </a:pPr>
            <a:r>
              <a:rPr lang="en-GB" sz="2000" dirty="0"/>
              <a:t>Expect their child to treat others with respect and consideration at all times</a:t>
            </a:r>
          </a:p>
          <a:p>
            <a:pPr lvl="0" fontAlgn="t">
              <a:lnSpc>
                <a:spcPct val="100000"/>
              </a:lnSpc>
            </a:pPr>
            <a:r>
              <a:rPr lang="en-GB" sz="2000" dirty="0"/>
              <a:t>encourage resilience and perseverance, particularly with things children say then don’t want to do / support school even when children don’t want to do something (e.g. swimming, PE)</a:t>
            </a:r>
          </a:p>
          <a:p>
            <a:pPr lvl="0" fontAlgn="t">
              <a:lnSpc>
                <a:spcPct val="100000"/>
              </a:lnSpc>
            </a:pPr>
            <a:r>
              <a:rPr lang="en-GB" sz="2000" dirty="0"/>
              <a:t>Trust staff to deal with behaviour issues fairly – if a sanction has been given the incident will either have been witnessed by an adult, or given following an investigation and having spoken to all those involved.</a:t>
            </a:r>
          </a:p>
          <a:p>
            <a:pPr>
              <a:lnSpc>
                <a:spcPct val="100000"/>
              </a:lnSpc>
            </a:pPr>
            <a:endParaRPr lang="en-GB" sz="2000" dirty="0"/>
          </a:p>
        </p:txBody>
      </p:sp>
      <p:pic>
        <p:nvPicPr>
          <p:cNvPr id="4" name="Picture 3" descr="H:\Logo.jpg">
            <a:extLst>
              <a:ext uri="{FF2B5EF4-FFF2-40B4-BE49-F238E27FC236}">
                <a16:creationId xmlns:a16="http://schemas.microsoft.com/office/drawing/2014/main" id="{48EAEDA8-67B2-4437-8046-24D1E647F41B}"/>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017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p:txBody>
          <a:bodyPr/>
          <a:lstStyle/>
          <a:p>
            <a:r>
              <a:rPr lang="en-GB" dirty="0"/>
              <a:t>Communication</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p:txBody>
          <a:bodyPr>
            <a:normAutofit fontScale="85000" lnSpcReduction="20000"/>
          </a:bodyPr>
          <a:lstStyle/>
          <a:p>
            <a:pPr marL="0" indent="0">
              <a:buNone/>
            </a:pPr>
            <a:r>
              <a:rPr lang="en-GB" dirty="0"/>
              <a:t>Communication is critical, and we want to have good, two-way communication with you.</a:t>
            </a:r>
          </a:p>
          <a:p>
            <a:pPr marL="0" indent="0">
              <a:buNone/>
            </a:pPr>
            <a:endParaRPr lang="en-GB" dirty="0"/>
          </a:p>
          <a:p>
            <a:pPr marL="0" indent="0">
              <a:buNone/>
            </a:pPr>
            <a:r>
              <a:rPr lang="en-GB" dirty="0"/>
              <a:t>Sometimes this can be difficult if we are getting ready to start the day. If there are small bits of information to hand over, please do this when the children are lining up at the start of the day.</a:t>
            </a:r>
          </a:p>
          <a:p>
            <a:pPr marL="0" indent="0">
              <a:buNone/>
            </a:pPr>
            <a:endParaRPr lang="en-GB" dirty="0"/>
          </a:p>
          <a:p>
            <a:pPr marL="0" indent="0">
              <a:buNone/>
            </a:pPr>
            <a:r>
              <a:rPr lang="en-GB" dirty="0"/>
              <a:t>If you need a longer conversation, please phone the office to organise some dedicated time or ask for a phone call.</a:t>
            </a:r>
          </a:p>
          <a:p>
            <a:pPr marL="0" indent="0">
              <a:buNone/>
            </a:pPr>
            <a:endParaRPr lang="en-GB" dirty="0"/>
          </a:p>
          <a:p>
            <a:pPr marL="0" indent="0">
              <a:buNone/>
            </a:pPr>
            <a:r>
              <a:rPr lang="en-GB" dirty="0"/>
              <a:t>You can email </a:t>
            </a:r>
            <a:r>
              <a:rPr lang="en-GB" dirty="0">
                <a:hlinkClick r:id="rId2"/>
              </a:rPr>
              <a:t>info@highfieldhall.derbyshire.sch.uk</a:t>
            </a:r>
            <a:r>
              <a:rPr lang="en-GB" dirty="0"/>
              <a:t> and they will forward the email to the best person to deal with the message. We will reply as soon as possible, and certainly within 3 working days.</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3"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223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p:txBody>
          <a:bodyPr/>
          <a:lstStyle/>
          <a:p>
            <a:r>
              <a:rPr lang="en-GB" dirty="0"/>
              <a:t>Communication</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p:txBody>
          <a:bodyPr/>
          <a:lstStyle/>
          <a:p>
            <a:pPr marL="0" indent="0">
              <a:buNone/>
            </a:pPr>
            <a:r>
              <a:rPr lang="en-GB" dirty="0"/>
              <a:t>The dates card for the year will be sent out very soon.</a:t>
            </a:r>
          </a:p>
          <a:p>
            <a:pPr marL="0" indent="0">
              <a:buNone/>
            </a:pPr>
            <a:endParaRPr lang="en-GB" dirty="0"/>
          </a:p>
          <a:p>
            <a:pPr marL="0" indent="0">
              <a:buNone/>
            </a:pPr>
            <a:r>
              <a:rPr lang="en-GB" dirty="0"/>
              <a:t>In addition, each week, we will send out an App message containing:</a:t>
            </a:r>
          </a:p>
          <a:p>
            <a:r>
              <a:rPr lang="en-GB" sz="2400" dirty="0"/>
              <a:t>Reading expectations and the days reading records should be brought in</a:t>
            </a:r>
          </a:p>
          <a:p>
            <a:r>
              <a:rPr lang="en-GB" sz="2400" dirty="0"/>
              <a:t>Any key word spellings / home work instructions</a:t>
            </a:r>
          </a:p>
          <a:p>
            <a:r>
              <a:rPr lang="en-GB" sz="2400" dirty="0"/>
              <a:t>Any forthcoming dates / events</a:t>
            </a:r>
          </a:p>
          <a:p>
            <a:r>
              <a:rPr lang="en-GB" sz="2400" dirty="0"/>
              <a:t>Which group is swimming (although this will now be the same every week for a while)</a:t>
            </a:r>
          </a:p>
          <a:p>
            <a:r>
              <a:rPr lang="en-GB" sz="2400" dirty="0"/>
              <a:t>Any other reminders (e.g. uniform expectations)</a:t>
            </a:r>
          </a:p>
          <a:p>
            <a:endParaRPr lang="en-GB" dirty="0"/>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94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a:xfrm>
            <a:off x="84056" y="0"/>
            <a:ext cx="10515600" cy="1325563"/>
          </a:xfrm>
        </p:spPr>
        <p:txBody>
          <a:bodyPr/>
          <a:lstStyle/>
          <a:p>
            <a:r>
              <a:rPr lang="en-GB" dirty="0"/>
              <a:t>Communication</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a:xfrm>
            <a:off x="84056" y="928702"/>
            <a:ext cx="10515600" cy="4351338"/>
          </a:xfrm>
        </p:spPr>
        <p:txBody>
          <a:bodyPr/>
          <a:lstStyle/>
          <a:p>
            <a:pPr marL="0" indent="0">
              <a:buNone/>
            </a:pPr>
            <a:r>
              <a:rPr lang="en-GB" dirty="0"/>
              <a:t>We know the website is hard to navigate; we are finalising a new website which should be much more user friendly. This should be ‘live’ this month.</a:t>
            </a:r>
          </a:p>
          <a:p>
            <a:pPr marL="0" indent="0">
              <a:buNone/>
            </a:pPr>
            <a:r>
              <a:rPr lang="en-GB" dirty="0"/>
              <a:t>There will also be a new App – please look out for information about this and download it as this is our main communication method.</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46B93399-966C-461C-89E4-D9E0AF9D5B9F}"/>
              </a:ext>
            </a:extLst>
          </p:cNvPr>
          <p:cNvPicPr>
            <a:picLocks noChangeAspect="1"/>
          </p:cNvPicPr>
          <p:nvPr/>
        </p:nvPicPr>
        <p:blipFill>
          <a:blip r:embed="rId3"/>
          <a:stretch>
            <a:fillRect/>
          </a:stretch>
        </p:blipFill>
        <p:spPr>
          <a:xfrm>
            <a:off x="1061635" y="3105957"/>
            <a:ext cx="10292165" cy="3752043"/>
          </a:xfrm>
          <a:prstGeom prst="rect">
            <a:avLst/>
          </a:prstGeom>
        </p:spPr>
      </p:pic>
    </p:spTree>
    <p:extLst>
      <p:ext uri="{BB962C8B-B14F-4D97-AF65-F5344CB8AC3E}">
        <p14:creationId xmlns:p14="http://schemas.microsoft.com/office/powerpoint/2010/main" val="120619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p:txBody>
          <a:bodyPr/>
          <a:lstStyle/>
          <a:p>
            <a:r>
              <a:rPr lang="en-GB" dirty="0"/>
              <a:t>Homework</a:t>
            </a:r>
          </a:p>
        </p:txBody>
      </p:sp>
      <p:graphicFrame>
        <p:nvGraphicFramePr>
          <p:cNvPr id="6" name="Content Placeholder 5">
            <a:extLst>
              <a:ext uri="{FF2B5EF4-FFF2-40B4-BE49-F238E27FC236}">
                <a16:creationId xmlns:a16="http://schemas.microsoft.com/office/drawing/2014/main" id="{69C2B1CB-64FD-421B-ADA2-5E0F681CBA97}"/>
              </a:ext>
            </a:extLst>
          </p:cNvPr>
          <p:cNvGraphicFramePr>
            <a:graphicFrameLocks noGrp="1"/>
          </p:cNvGraphicFramePr>
          <p:nvPr>
            <p:ph idx="1"/>
            <p:extLst>
              <p:ext uri="{D42A27DB-BD31-4B8C-83A1-F6EECF244321}">
                <p14:modId xmlns:p14="http://schemas.microsoft.com/office/powerpoint/2010/main" val="2231480678"/>
              </p:ext>
            </p:extLst>
          </p:nvPr>
        </p:nvGraphicFramePr>
        <p:xfrm>
          <a:off x="452176" y="1472896"/>
          <a:ext cx="10696689" cy="5285713"/>
        </p:xfrm>
        <a:graphic>
          <a:graphicData uri="http://schemas.openxmlformats.org/drawingml/2006/table">
            <a:tbl>
              <a:tblPr firstRow="1" firstCol="1" bandRow="1"/>
              <a:tblGrid>
                <a:gridCol w="1945688">
                  <a:extLst>
                    <a:ext uri="{9D8B030D-6E8A-4147-A177-3AD203B41FA5}">
                      <a16:colId xmlns:a16="http://schemas.microsoft.com/office/drawing/2014/main" val="687360162"/>
                    </a:ext>
                  </a:extLst>
                </a:gridCol>
                <a:gridCol w="8751001">
                  <a:extLst>
                    <a:ext uri="{9D8B030D-6E8A-4147-A177-3AD203B41FA5}">
                      <a16:colId xmlns:a16="http://schemas.microsoft.com/office/drawing/2014/main" val="2690079805"/>
                    </a:ext>
                  </a:extLst>
                </a:gridCol>
              </a:tblGrid>
              <a:tr h="904285">
                <a:tc>
                  <a:txBody>
                    <a:bodyPr/>
                    <a:lstStyle/>
                    <a:p>
                      <a:pPr algn="ctr">
                        <a:lnSpc>
                          <a:spcPct val="107000"/>
                        </a:lnSpc>
                        <a:spcAft>
                          <a:spcPts val="0"/>
                        </a:spcAft>
                      </a:pPr>
                      <a:r>
                        <a:rPr lang="en-GB" sz="1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Reading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D6"/>
                    </a:solidFill>
                  </a:tcPr>
                </a:tc>
                <a:tc>
                  <a:txBody>
                    <a:bodyPr/>
                    <a:lstStyle/>
                    <a:p>
                      <a:pPr algn="l">
                        <a:lnSpc>
                          <a:spcPct val="107000"/>
                        </a:lnSpc>
                        <a:spcAft>
                          <a:spcPts val="0"/>
                        </a:spcAft>
                      </a:pP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10 minutes, three times a week at least.</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This should be out loud to an adult. All </a:t>
                      </a:r>
                      <a:r>
                        <a:rPr lang="en-GB" sz="1600" u="sng"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children should bring their reading records in every day</a:t>
                      </a: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 On a Thursday house points will be awarded in relation to the number of reads signed by a parent.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3D6"/>
                    </a:solidFill>
                  </a:tcPr>
                </a:tc>
                <a:extLst>
                  <a:ext uri="{0D108BD9-81ED-4DB2-BD59-A6C34878D82A}">
                    <a16:rowId xmlns:a16="http://schemas.microsoft.com/office/drawing/2014/main" val="1440420763"/>
                  </a:ext>
                </a:extLst>
              </a:tr>
              <a:tr h="1497761">
                <a:tc>
                  <a:txBody>
                    <a:bodyPr/>
                    <a:lstStyle/>
                    <a:p>
                      <a:pPr algn="ctr">
                        <a:lnSpc>
                          <a:spcPct val="107000"/>
                        </a:lnSpc>
                        <a:spcAft>
                          <a:spcPts val="0"/>
                        </a:spcAft>
                      </a:pPr>
                      <a:r>
                        <a:rPr lang="en-GB" sz="1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Times Tables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(This will be updated after October half term)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D6"/>
                    </a:solidFill>
                  </a:tcPr>
                </a:tc>
                <a:tc>
                  <a:txBody>
                    <a:bodyPr/>
                    <a:lstStyle/>
                    <a:p>
                      <a:pPr algn="l">
                        <a:lnSpc>
                          <a:spcPct val="107000"/>
                        </a:lnSpc>
                        <a:spcAft>
                          <a:spcPts val="0"/>
                        </a:spcAft>
                      </a:pP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We would encourage children to use the Garage game on Times Table Rock Stars at least three times a week as part of their times tables homework.</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They have their logins in the front of their reading records.</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Times tables practice is a vitally important element to a large range of Maths units in school. The children will be taking a government-set test on times tables in June 2023.</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D6"/>
                    </a:solidFill>
                  </a:tcPr>
                </a:tc>
                <a:extLst>
                  <a:ext uri="{0D108BD9-81ED-4DB2-BD59-A6C34878D82A}">
                    <a16:rowId xmlns:a16="http://schemas.microsoft.com/office/drawing/2014/main" val="859216587"/>
                  </a:ext>
                </a:extLst>
              </a:tr>
              <a:tr h="2276121">
                <a:tc>
                  <a:txBody>
                    <a:bodyPr/>
                    <a:lstStyle/>
                    <a:p>
                      <a:pPr algn="ctr">
                        <a:lnSpc>
                          <a:spcPct val="107000"/>
                        </a:lnSpc>
                        <a:spcAft>
                          <a:spcPts val="0"/>
                        </a:spcAft>
                      </a:pPr>
                      <a:r>
                        <a:rPr lang="en-GB" sz="1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Spellings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Spelling shed homework optional.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D6"/>
                    </a:solidFill>
                  </a:tcPr>
                </a:tc>
                <a:tc>
                  <a:txBody>
                    <a:bodyPr/>
                    <a:lstStyle/>
                    <a:p>
                      <a:pPr algn="l">
                        <a:lnSpc>
                          <a:spcPct val="107000"/>
                        </a:lnSpc>
                        <a:spcAft>
                          <a:spcPts val="800"/>
                        </a:spcAft>
                      </a:pP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There is a spelling test each week. This will be on a Thursday for Miss </a:t>
                      </a:r>
                      <a:r>
                        <a:rPr lang="en-GB" sz="1600" dirty="0" err="1">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Gleadall’s</a:t>
                      </a: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 class and Fridays for Miss Abbott’s class. The children's new spelling list will be added to the page each week on a Friday.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(Miss Abbott’s class Optional)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The children will also be able to access these spellings at home via Spelling Shed. This will enable them to access a platform that has games specifically linked to this weeks spellings. The children's login can be found at the front of their reading record.</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D6"/>
                    </a:solidFill>
                  </a:tcPr>
                </a:tc>
                <a:extLst>
                  <a:ext uri="{0D108BD9-81ED-4DB2-BD59-A6C34878D82A}">
                    <a16:rowId xmlns:a16="http://schemas.microsoft.com/office/drawing/2014/main" val="4144604948"/>
                  </a:ext>
                </a:extLst>
              </a:tr>
              <a:tr h="607546">
                <a:tc>
                  <a:txBody>
                    <a:bodyPr/>
                    <a:lstStyle/>
                    <a:p>
                      <a:pPr algn="ctr">
                        <a:lnSpc>
                          <a:spcPct val="107000"/>
                        </a:lnSpc>
                        <a:spcAft>
                          <a:spcPts val="0"/>
                        </a:spcAft>
                      </a:pPr>
                      <a:r>
                        <a:rPr lang="en-GB" sz="1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D6"/>
                    </a:solidFill>
                  </a:tcPr>
                </a:tc>
                <a:tc>
                  <a:txBody>
                    <a:bodyPr/>
                    <a:lstStyle/>
                    <a:p>
                      <a:pPr algn="l">
                        <a:lnSpc>
                          <a:spcPct val="107000"/>
                        </a:lnSpc>
                        <a:spcAft>
                          <a:spcPts val="0"/>
                        </a:spcAft>
                      </a:pPr>
                      <a:r>
                        <a:rPr lang="en-GB" sz="1600" dirty="0">
                          <a:solidFill>
                            <a:srgbClr val="000000"/>
                          </a:solidFill>
                          <a:effectLst/>
                          <a:latin typeface="Sassoon Penpals Joined" panose="02000400000000000000" pitchFamily="50" charset="0"/>
                          <a:ea typeface="Times New Roman" panose="02020603050405020304" pitchFamily="18" charset="0"/>
                          <a:cs typeface="Times New Roman" panose="02020603050405020304" pitchFamily="18" charset="0"/>
                        </a:rPr>
                        <a:t>The children may occasionally bring home topic based homework. (This may include science).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971" marR="14971" marT="14971" marB="14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D6"/>
                    </a:solidFill>
                  </a:tcPr>
                </a:tc>
                <a:extLst>
                  <a:ext uri="{0D108BD9-81ED-4DB2-BD59-A6C34878D82A}">
                    <a16:rowId xmlns:a16="http://schemas.microsoft.com/office/drawing/2014/main" val="2810897889"/>
                  </a:ext>
                </a:extLst>
              </a:tr>
            </a:tbl>
          </a:graphicData>
        </a:graphic>
      </p:graphicFrame>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776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p:txBody>
          <a:bodyPr/>
          <a:lstStyle/>
          <a:p>
            <a:r>
              <a:rPr lang="en-GB" dirty="0"/>
              <a:t>Times Tables</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D1516200-B5A0-4772-52F4-572D9A7692AF}"/>
              </a:ext>
            </a:extLst>
          </p:cNvPr>
          <p:cNvSpPr>
            <a:spLocks noGrp="1"/>
          </p:cNvSpPr>
          <p:nvPr>
            <p:ph idx="1"/>
          </p:nvPr>
        </p:nvSpPr>
        <p:spPr/>
        <p:txBody>
          <a:bodyPr>
            <a:normAutofit fontScale="85000" lnSpcReduction="20000"/>
          </a:bodyPr>
          <a:lstStyle/>
          <a:p>
            <a:r>
              <a:rPr lang="en-GB" dirty="0"/>
              <a:t>As you may be aware at the end of Year 4 the children will be accessing a statutory Times Table assessment. </a:t>
            </a:r>
          </a:p>
          <a:p>
            <a:r>
              <a:rPr lang="en-GB" dirty="0"/>
              <a:t>This means there will be a number of things in place throughout the year to prepare the children as much as possible. </a:t>
            </a:r>
          </a:p>
          <a:p>
            <a:r>
              <a:rPr lang="en-GB" dirty="0"/>
              <a:t>Next week the children will be taking part in a national Times Table competition, the children will receive a log in for this and will be encouraged to access this both at home and in school time. </a:t>
            </a:r>
          </a:p>
          <a:p>
            <a:r>
              <a:rPr lang="en-GB" dirty="0"/>
              <a:t>Each fortnight the children will bring home an up-to-date heat map. This will help to understand which times table facts your children need to practice a little more.</a:t>
            </a:r>
          </a:p>
          <a:p>
            <a:r>
              <a:rPr lang="en-GB" dirty="0"/>
              <a:t>Children will also have targeted times table facts to learn each week. These will be in sets of three and will be in relation to your child’s heat map. These will be tested and updated weekly. The children will bring these home but need to ensure they’re in school each day. </a:t>
            </a:r>
          </a:p>
        </p:txBody>
      </p:sp>
    </p:spTree>
    <p:extLst>
      <p:ext uri="{BB962C8B-B14F-4D97-AF65-F5344CB8AC3E}">
        <p14:creationId xmlns:p14="http://schemas.microsoft.com/office/powerpoint/2010/main" val="372762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a:xfrm>
            <a:off x="0" y="34924"/>
            <a:ext cx="10515600" cy="1325563"/>
          </a:xfrm>
        </p:spPr>
        <p:txBody>
          <a:bodyPr/>
          <a:lstStyle/>
          <a:p>
            <a:r>
              <a:rPr lang="en-GB" dirty="0"/>
              <a:t>Curriculum</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p:txBody>
          <a:bodyPr/>
          <a:lstStyle/>
          <a:p>
            <a:endParaRPr lang="en-GB" dirty="0"/>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E2ECD10-3356-4BE7-9EC8-FFC3D9962965}"/>
              </a:ext>
            </a:extLst>
          </p:cNvPr>
          <p:cNvPicPr>
            <a:picLocks noChangeAspect="1"/>
          </p:cNvPicPr>
          <p:nvPr/>
        </p:nvPicPr>
        <p:blipFill>
          <a:blip r:embed="rId3"/>
          <a:stretch>
            <a:fillRect/>
          </a:stretch>
        </p:blipFill>
        <p:spPr>
          <a:xfrm>
            <a:off x="1593890" y="949324"/>
            <a:ext cx="8502217" cy="5673006"/>
          </a:xfrm>
          <a:prstGeom prst="rect">
            <a:avLst/>
          </a:prstGeom>
        </p:spPr>
      </p:pic>
    </p:spTree>
    <p:extLst>
      <p:ext uri="{BB962C8B-B14F-4D97-AF65-F5344CB8AC3E}">
        <p14:creationId xmlns:p14="http://schemas.microsoft.com/office/powerpoint/2010/main" val="369082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a:xfrm>
            <a:off x="0" y="34924"/>
            <a:ext cx="10515600" cy="1325563"/>
          </a:xfrm>
        </p:spPr>
        <p:txBody>
          <a:bodyPr/>
          <a:lstStyle/>
          <a:p>
            <a:r>
              <a:rPr lang="en-GB" dirty="0"/>
              <a:t>Curriculum</a:t>
            </a:r>
          </a:p>
        </p:txBody>
      </p:sp>
      <p:pic>
        <p:nvPicPr>
          <p:cNvPr id="5" name="Content Placeholder 4">
            <a:extLst>
              <a:ext uri="{FF2B5EF4-FFF2-40B4-BE49-F238E27FC236}">
                <a16:creationId xmlns:a16="http://schemas.microsoft.com/office/drawing/2014/main" id="{77DBC97D-A402-493E-B30C-85672D47B850}"/>
              </a:ext>
            </a:extLst>
          </p:cNvPr>
          <p:cNvPicPr>
            <a:picLocks noGrp="1" noChangeAspect="1"/>
          </p:cNvPicPr>
          <p:nvPr>
            <p:ph idx="1"/>
          </p:nvPr>
        </p:nvPicPr>
        <p:blipFill>
          <a:blip r:embed="rId2"/>
          <a:stretch>
            <a:fillRect/>
          </a:stretch>
        </p:blipFill>
        <p:spPr>
          <a:xfrm>
            <a:off x="1676400" y="935556"/>
            <a:ext cx="8364071" cy="5801893"/>
          </a:xfrm>
          <a:prstGeom prst="rect">
            <a:avLst/>
          </a:prstGeom>
        </p:spPr>
      </p:pic>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3"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647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a:xfrm>
            <a:off x="0" y="34924"/>
            <a:ext cx="10515600" cy="1325563"/>
          </a:xfrm>
        </p:spPr>
        <p:txBody>
          <a:bodyPr/>
          <a:lstStyle/>
          <a:p>
            <a:r>
              <a:rPr lang="en-GB" dirty="0"/>
              <a:t>The year group page. </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06D29A81-48C4-49D2-B345-D82CFE4F5AEB}"/>
              </a:ext>
            </a:extLst>
          </p:cNvPr>
          <p:cNvSpPr>
            <a:spLocks noGrp="1"/>
          </p:cNvSpPr>
          <p:nvPr>
            <p:ph idx="1"/>
          </p:nvPr>
        </p:nvSpPr>
        <p:spPr/>
        <p:txBody>
          <a:bodyPr/>
          <a:lstStyle/>
          <a:p>
            <a:r>
              <a:rPr lang="en-GB" dirty="0"/>
              <a:t>This year you will notice that each year group has a shared page. This page will be updated with all the year groups information. </a:t>
            </a:r>
          </a:p>
          <a:p>
            <a:endParaRPr lang="en-GB" dirty="0"/>
          </a:p>
          <a:p>
            <a:r>
              <a:rPr lang="en-GB">
                <a:hlinkClick r:id="rId3"/>
              </a:rPr>
              <a:t>https://www.highfieldhall.derbyshire.sch.uk/year-4-6/</a:t>
            </a:r>
            <a:r>
              <a:rPr lang="en-GB"/>
              <a:t>  </a:t>
            </a:r>
          </a:p>
        </p:txBody>
      </p:sp>
    </p:spTree>
    <p:extLst>
      <p:ext uri="{BB962C8B-B14F-4D97-AF65-F5344CB8AC3E}">
        <p14:creationId xmlns:p14="http://schemas.microsoft.com/office/powerpoint/2010/main" val="235124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AA39C9-5DD7-4168-86AB-C38B63E15E2F}"/>
              </a:ext>
            </a:extLst>
          </p:cNvPr>
          <p:cNvPicPr>
            <a:picLocks noGrp="1" noChangeAspect="1"/>
          </p:cNvPicPr>
          <p:nvPr>
            <p:ph idx="1"/>
          </p:nvPr>
        </p:nvPicPr>
        <p:blipFill>
          <a:blip r:embed="rId2"/>
          <a:stretch>
            <a:fillRect/>
          </a:stretch>
        </p:blipFill>
        <p:spPr>
          <a:xfrm>
            <a:off x="2073233" y="105137"/>
            <a:ext cx="7425732" cy="6647725"/>
          </a:xfrm>
          <a:prstGeom prst="rect">
            <a:avLst/>
          </a:prstGeom>
        </p:spPr>
      </p:pic>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3"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235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9BCA0B-C914-402B-8941-987319C4F870}"/>
              </a:ext>
            </a:extLst>
          </p:cNvPr>
          <p:cNvPicPr>
            <a:picLocks noChangeAspect="1"/>
          </p:cNvPicPr>
          <p:nvPr/>
        </p:nvPicPr>
        <p:blipFill rotWithShape="1">
          <a:blip r:embed="rId2"/>
          <a:srcRect l="2049" t="2710" r="2089" b="3676"/>
          <a:stretch/>
        </p:blipFill>
        <p:spPr>
          <a:xfrm>
            <a:off x="1124542" y="170385"/>
            <a:ext cx="9359821" cy="6434878"/>
          </a:xfrm>
          <a:prstGeom prst="rect">
            <a:avLst/>
          </a:prstGeom>
        </p:spPr>
      </p:pic>
    </p:spTree>
    <p:extLst>
      <p:ext uri="{BB962C8B-B14F-4D97-AF65-F5344CB8AC3E}">
        <p14:creationId xmlns:p14="http://schemas.microsoft.com/office/powerpoint/2010/main" val="253279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2BBB-5A94-4155-9EC0-B18AB32EB8DF}"/>
              </a:ext>
            </a:extLst>
          </p:cNvPr>
          <p:cNvSpPr>
            <a:spLocks noGrp="1"/>
          </p:cNvSpPr>
          <p:nvPr>
            <p:ph type="title"/>
          </p:nvPr>
        </p:nvSpPr>
        <p:spPr/>
        <p:txBody>
          <a:bodyPr/>
          <a:lstStyle/>
          <a:p>
            <a:r>
              <a:rPr lang="en-GB" dirty="0"/>
              <a:t>CARE</a:t>
            </a:r>
          </a:p>
        </p:txBody>
      </p:sp>
      <p:sp>
        <p:nvSpPr>
          <p:cNvPr id="3" name="Content Placeholder 2">
            <a:extLst>
              <a:ext uri="{FF2B5EF4-FFF2-40B4-BE49-F238E27FC236}">
                <a16:creationId xmlns:a16="http://schemas.microsoft.com/office/drawing/2014/main" id="{F82FBDE8-04CE-4A15-A9AB-1B818531561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12DDF86-4F61-47F8-ABB5-03D720FBA987}"/>
              </a:ext>
            </a:extLst>
          </p:cNvPr>
          <p:cNvPicPr>
            <a:picLocks noChangeAspect="1"/>
          </p:cNvPicPr>
          <p:nvPr/>
        </p:nvPicPr>
        <p:blipFill>
          <a:blip r:embed="rId2"/>
          <a:stretch>
            <a:fillRect/>
          </a:stretch>
        </p:blipFill>
        <p:spPr>
          <a:xfrm>
            <a:off x="685789" y="1557337"/>
            <a:ext cx="11139133" cy="4161292"/>
          </a:xfrm>
          <a:prstGeom prst="rect">
            <a:avLst/>
          </a:prstGeom>
          <a:solidFill>
            <a:srgbClr val="F8F3D6"/>
          </a:solidFill>
        </p:spPr>
      </p:pic>
    </p:spTree>
    <p:extLst>
      <p:ext uri="{BB962C8B-B14F-4D97-AF65-F5344CB8AC3E}">
        <p14:creationId xmlns:p14="http://schemas.microsoft.com/office/powerpoint/2010/main" val="34661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p:txBody>
          <a:bodyPr/>
          <a:lstStyle/>
          <a:p>
            <a:r>
              <a:rPr lang="en-GB" dirty="0"/>
              <a:t>CARE</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p:txBody>
          <a:bodyPr/>
          <a:lstStyle/>
          <a:p>
            <a:endParaRPr lang="en-GB"/>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1D13A20-C302-4A7F-A097-B7CAD596D696}"/>
              </a:ext>
            </a:extLst>
          </p:cNvPr>
          <p:cNvPicPr>
            <a:picLocks noChangeAspect="1"/>
          </p:cNvPicPr>
          <p:nvPr/>
        </p:nvPicPr>
        <p:blipFill>
          <a:blip r:embed="rId3"/>
          <a:stretch>
            <a:fillRect/>
          </a:stretch>
        </p:blipFill>
        <p:spPr>
          <a:xfrm>
            <a:off x="1028700" y="1438275"/>
            <a:ext cx="10134600" cy="5419725"/>
          </a:xfrm>
          <a:prstGeom prst="rect">
            <a:avLst/>
          </a:prstGeom>
          <a:solidFill>
            <a:srgbClr val="F8F3D6"/>
          </a:solidFill>
        </p:spPr>
      </p:pic>
    </p:spTree>
    <p:extLst>
      <p:ext uri="{BB962C8B-B14F-4D97-AF65-F5344CB8AC3E}">
        <p14:creationId xmlns:p14="http://schemas.microsoft.com/office/powerpoint/2010/main" val="159757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p:txBody>
          <a:bodyPr/>
          <a:lstStyle/>
          <a:p>
            <a:r>
              <a:rPr lang="en-GB" dirty="0"/>
              <a:t>Behaviour</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a:xfrm>
            <a:off x="838200" y="1448553"/>
            <a:ext cx="10515600" cy="4351338"/>
          </a:xfrm>
        </p:spPr>
        <p:txBody>
          <a:bodyPr>
            <a:noAutofit/>
          </a:bodyPr>
          <a:lstStyle/>
          <a:p>
            <a:r>
              <a:rPr lang="en-GB" sz="2400" dirty="0"/>
              <a:t>We have tried to be as explicit as possible about behaviour expectations at school.</a:t>
            </a:r>
          </a:p>
          <a:p>
            <a:r>
              <a:rPr lang="en-GB" sz="2400" dirty="0"/>
              <a:t>The children should know what is expected of them (for example they might come home talking about ‘fantastic walking’).</a:t>
            </a:r>
          </a:p>
          <a:p>
            <a:r>
              <a:rPr lang="en-GB" sz="2400" dirty="0"/>
              <a:t>There are lots of rewards on offer for good behaviour, e.g.:</a:t>
            </a:r>
          </a:p>
          <a:p>
            <a:pPr lvl="1"/>
            <a:r>
              <a:rPr lang="en-GB" dirty="0"/>
              <a:t>A smile or praise</a:t>
            </a:r>
          </a:p>
          <a:p>
            <a:pPr lvl="1"/>
            <a:r>
              <a:rPr lang="en-GB" dirty="0"/>
              <a:t>House points</a:t>
            </a:r>
          </a:p>
          <a:p>
            <a:pPr lvl="1"/>
            <a:r>
              <a:rPr lang="en-GB" dirty="0"/>
              <a:t>Green cards</a:t>
            </a:r>
          </a:p>
          <a:p>
            <a:pPr lvl="1"/>
            <a:r>
              <a:rPr lang="en-GB" dirty="0"/>
              <a:t>Hot chocolate Friday (or ice cream) with Dr Bywaters</a:t>
            </a:r>
          </a:p>
          <a:p>
            <a:pPr lvl="1"/>
            <a:r>
              <a:rPr lang="en-GB" dirty="0"/>
              <a:t>CARE values certificate in assembly</a:t>
            </a:r>
          </a:p>
          <a:p>
            <a:pPr lvl="1"/>
            <a:r>
              <a:rPr lang="en-GB" dirty="0"/>
              <a:t>Each class has a marble jar in which the children will work towards an end of term prize. </a:t>
            </a:r>
          </a:p>
          <a:p>
            <a:pPr lvl="1"/>
            <a:r>
              <a:rPr lang="en-GB" dirty="0"/>
              <a:t>After the October half term Miss Abbott’s class will have a secret student prize</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258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a:xfrm>
            <a:off x="121763" y="34924"/>
            <a:ext cx="10515600" cy="1325563"/>
          </a:xfrm>
        </p:spPr>
        <p:txBody>
          <a:bodyPr/>
          <a:lstStyle/>
          <a:p>
            <a:r>
              <a:rPr lang="en-GB" dirty="0"/>
              <a:t>Behaviour</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a:xfrm>
            <a:off x="121763" y="1327149"/>
            <a:ext cx="10515600" cy="4351338"/>
          </a:xfrm>
        </p:spPr>
        <p:txBody>
          <a:bodyPr/>
          <a:lstStyle/>
          <a:p>
            <a:r>
              <a:rPr lang="en-GB" dirty="0"/>
              <a:t>Where children have not met the expectations, in most circumstances they will be give reminders before any consequence is put in place.</a:t>
            </a:r>
          </a:p>
          <a:p>
            <a:r>
              <a:rPr lang="en-GB" dirty="0"/>
              <a:t>However with some behaviour (e.g. physical aggression towards others), a consequence may happen straight away as the children have a right to be safe in school.</a:t>
            </a:r>
          </a:p>
          <a:p>
            <a:r>
              <a:rPr lang="en-GB" dirty="0"/>
              <a:t>If your child does receive a white or yellow card, and you’re not sure about why it was given, please come and talk to us.</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759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a:xfrm>
            <a:off x="443060" y="120028"/>
            <a:ext cx="10515600" cy="1325563"/>
          </a:xfrm>
        </p:spPr>
        <p:txBody>
          <a:bodyPr/>
          <a:lstStyle/>
          <a:p>
            <a:r>
              <a:rPr lang="en-GB" dirty="0"/>
              <a:t>Uniform</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a:xfrm>
            <a:off x="443060" y="1073426"/>
            <a:ext cx="10910740" cy="5594311"/>
          </a:xfrm>
        </p:spPr>
        <p:txBody>
          <a:bodyPr>
            <a:normAutofit fontScale="25000" lnSpcReduction="20000"/>
          </a:bodyPr>
          <a:lstStyle/>
          <a:p>
            <a:pPr marL="0" indent="0" fontAlgn="t">
              <a:buNone/>
            </a:pPr>
            <a:r>
              <a:rPr lang="en-GB" sz="7400" dirty="0"/>
              <a:t>The uniform at Highfield Hall is:</a:t>
            </a:r>
          </a:p>
          <a:p>
            <a:pPr marL="0" indent="0" fontAlgn="t">
              <a:buNone/>
            </a:pPr>
            <a:r>
              <a:rPr lang="en-GB" sz="7400" dirty="0"/>
              <a:t>- Plain dark trousers, leggings or skirt (grey or black)</a:t>
            </a:r>
          </a:p>
          <a:p>
            <a:pPr marL="0" indent="0" fontAlgn="t">
              <a:buNone/>
            </a:pPr>
            <a:r>
              <a:rPr lang="en-GB" sz="7400" dirty="0"/>
              <a:t>- White shirt or polo shirt</a:t>
            </a:r>
          </a:p>
          <a:p>
            <a:pPr marL="0" indent="0" fontAlgn="t">
              <a:buNone/>
            </a:pPr>
            <a:r>
              <a:rPr lang="en-GB" sz="7400" dirty="0"/>
              <a:t>- Red cardigan or jumper</a:t>
            </a:r>
          </a:p>
          <a:p>
            <a:pPr marL="0" indent="0" fontAlgn="t">
              <a:buNone/>
            </a:pPr>
            <a:r>
              <a:rPr lang="en-GB" sz="7400" dirty="0"/>
              <a:t>- Black shoes </a:t>
            </a:r>
          </a:p>
          <a:p>
            <a:pPr marL="0" indent="0" fontAlgn="t">
              <a:lnSpc>
                <a:spcPct val="120000"/>
              </a:lnSpc>
              <a:buNone/>
            </a:pPr>
            <a:r>
              <a:rPr lang="en-GB" sz="7400" dirty="0"/>
              <a:t> </a:t>
            </a:r>
          </a:p>
          <a:p>
            <a:pPr marL="0" indent="0" fontAlgn="t">
              <a:buNone/>
            </a:pPr>
            <a:r>
              <a:rPr lang="en-GB" sz="7400" dirty="0"/>
              <a:t>PE Kit:</a:t>
            </a:r>
          </a:p>
          <a:p>
            <a:pPr marL="0" indent="0" fontAlgn="t">
              <a:buNone/>
            </a:pPr>
            <a:r>
              <a:rPr lang="en-GB" sz="7400" dirty="0"/>
              <a:t>- </a:t>
            </a:r>
            <a:r>
              <a:rPr lang="en-GB" sz="7400" b="1" dirty="0"/>
              <a:t>Plain </a:t>
            </a:r>
            <a:r>
              <a:rPr lang="en-GB" sz="7400" dirty="0"/>
              <a:t>dark tracksuit or shorts (black or dark blue)</a:t>
            </a:r>
          </a:p>
          <a:p>
            <a:pPr marL="0" indent="0" fontAlgn="t">
              <a:buNone/>
            </a:pPr>
            <a:r>
              <a:rPr lang="en-GB" sz="7400" dirty="0"/>
              <a:t>- White t-shirt</a:t>
            </a:r>
          </a:p>
          <a:p>
            <a:pPr marL="0" indent="0" fontAlgn="t">
              <a:buNone/>
            </a:pPr>
            <a:r>
              <a:rPr lang="en-GB" sz="7400" dirty="0"/>
              <a:t>- Dark trainers</a:t>
            </a:r>
          </a:p>
          <a:p>
            <a:pPr marL="0" indent="0" fontAlgn="t">
              <a:buNone/>
            </a:pPr>
            <a:r>
              <a:rPr lang="en-GB" sz="7400" dirty="0"/>
              <a:t> </a:t>
            </a:r>
          </a:p>
          <a:p>
            <a:pPr marL="0" indent="0" fontAlgn="t">
              <a:buNone/>
            </a:pPr>
            <a:r>
              <a:rPr lang="en-GB" sz="7400" dirty="0"/>
              <a:t>Children should wear their PE kit to school on PE days.</a:t>
            </a:r>
          </a:p>
          <a:p>
            <a:pPr marL="0" indent="0" fontAlgn="t">
              <a:buNone/>
            </a:pPr>
            <a:r>
              <a:rPr lang="en-GB" sz="7400" dirty="0"/>
              <a:t>This is a Thursday for both classes. </a:t>
            </a:r>
          </a:p>
          <a:p>
            <a:pPr marL="0" indent="0" fontAlgn="t">
              <a:buNone/>
            </a:pPr>
            <a:r>
              <a:rPr lang="en-GB" sz="7400" dirty="0"/>
              <a:t>However, Miss Abbott’s class will be having cricket sessions on a Wednesday until the October Half term.</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728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8160-385B-4E87-BF0D-57FFCCE6EF35}"/>
              </a:ext>
            </a:extLst>
          </p:cNvPr>
          <p:cNvSpPr>
            <a:spLocks noGrp="1"/>
          </p:cNvSpPr>
          <p:nvPr>
            <p:ph type="title"/>
          </p:nvPr>
        </p:nvSpPr>
        <p:spPr>
          <a:xfrm>
            <a:off x="140616" y="94710"/>
            <a:ext cx="10515600" cy="1325563"/>
          </a:xfrm>
        </p:spPr>
        <p:txBody>
          <a:bodyPr/>
          <a:lstStyle/>
          <a:p>
            <a:r>
              <a:rPr lang="en-GB" dirty="0"/>
              <a:t>Uniform</a:t>
            </a:r>
          </a:p>
        </p:txBody>
      </p:sp>
      <p:sp>
        <p:nvSpPr>
          <p:cNvPr id="3" name="Content Placeholder 2">
            <a:extLst>
              <a:ext uri="{FF2B5EF4-FFF2-40B4-BE49-F238E27FC236}">
                <a16:creationId xmlns:a16="http://schemas.microsoft.com/office/drawing/2014/main" id="{8D0AB8C4-74B4-409A-94AD-B8BD4E69C657}"/>
              </a:ext>
            </a:extLst>
          </p:cNvPr>
          <p:cNvSpPr>
            <a:spLocks noGrp="1"/>
          </p:cNvSpPr>
          <p:nvPr>
            <p:ph idx="1"/>
          </p:nvPr>
        </p:nvSpPr>
        <p:spPr>
          <a:xfrm>
            <a:off x="206604" y="973987"/>
            <a:ext cx="10515600" cy="4351338"/>
          </a:xfrm>
        </p:spPr>
        <p:txBody>
          <a:bodyPr>
            <a:normAutofit/>
          </a:bodyPr>
          <a:lstStyle/>
          <a:p>
            <a:pPr marL="0" indent="0">
              <a:buNone/>
            </a:pPr>
            <a:r>
              <a:rPr lang="en-GB" dirty="0"/>
              <a:t>There is a link on the website to the Highfield Hall School Shop where you can purchase uniform. You can also purchase uniform (e.g. polo shirts, red school jumpers) from high street shops; </a:t>
            </a:r>
            <a:r>
              <a:rPr lang="en-GB" b="1" dirty="0"/>
              <a:t>there is no need for the uniform to carry the school's logo</a:t>
            </a:r>
            <a:r>
              <a:rPr lang="en-GB" dirty="0"/>
              <a:t>.</a:t>
            </a:r>
          </a:p>
        </p:txBody>
      </p:sp>
      <p:pic>
        <p:nvPicPr>
          <p:cNvPr id="4" name="Picture 3" descr="H:\Logo.jpg">
            <a:extLst>
              <a:ext uri="{FF2B5EF4-FFF2-40B4-BE49-F238E27FC236}">
                <a16:creationId xmlns:a16="http://schemas.microsoft.com/office/drawing/2014/main" id="{71905FCD-E518-41EF-A47A-A21826408E23}"/>
              </a:ext>
            </a:extLst>
          </p:cNvPr>
          <p:cNvPicPr/>
          <p:nvPr/>
        </p:nvPicPr>
        <p:blipFill rotWithShape="1">
          <a:blip r:embed="rId2" cstate="print">
            <a:extLst>
              <a:ext uri="{28A0092B-C50C-407E-A947-70E740481C1C}">
                <a14:useLocalDpi xmlns:a14="http://schemas.microsoft.com/office/drawing/2010/main" val="0"/>
              </a:ext>
            </a:extLst>
          </a:blip>
          <a:srcRect t="13678" b="16630"/>
          <a:stretch/>
        </p:blipFill>
        <p:spPr bwMode="auto">
          <a:xfrm>
            <a:off x="10337165" y="34924"/>
            <a:ext cx="1854835" cy="129222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8843D2C-8BFF-41EF-BD5E-9C19ED79EF17}"/>
              </a:ext>
            </a:extLst>
          </p:cNvPr>
          <p:cNvPicPr>
            <a:picLocks noChangeAspect="1"/>
          </p:cNvPicPr>
          <p:nvPr/>
        </p:nvPicPr>
        <p:blipFill rotWithShape="1">
          <a:blip r:embed="rId3">
            <a:extLst>
              <a:ext uri="{28A0092B-C50C-407E-A947-70E740481C1C}">
                <a14:useLocalDpi xmlns:a14="http://schemas.microsoft.com/office/drawing/2010/main" val="0"/>
              </a:ext>
            </a:extLst>
          </a:blip>
          <a:srcRect t="4377"/>
          <a:stretch/>
        </p:blipFill>
        <p:spPr>
          <a:xfrm>
            <a:off x="1916106" y="2658358"/>
            <a:ext cx="3301234" cy="4736969"/>
          </a:xfrm>
          <a:prstGeom prst="rect">
            <a:avLst/>
          </a:prstGeom>
        </p:spPr>
      </p:pic>
      <p:pic>
        <p:nvPicPr>
          <p:cNvPr id="8" name="Picture 7">
            <a:extLst>
              <a:ext uri="{FF2B5EF4-FFF2-40B4-BE49-F238E27FC236}">
                <a16:creationId xmlns:a16="http://schemas.microsoft.com/office/drawing/2014/main" id="{B389770A-848D-414D-BC35-41BA0F9441B6}"/>
              </a:ext>
            </a:extLst>
          </p:cNvPr>
          <p:cNvPicPr>
            <a:picLocks noChangeAspect="1"/>
          </p:cNvPicPr>
          <p:nvPr/>
        </p:nvPicPr>
        <p:blipFill rotWithShape="1">
          <a:blip r:embed="rId4">
            <a:extLst>
              <a:ext uri="{28A0092B-C50C-407E-A947-70E740481C1C}">
                <a14:useLocalDpi xmlns:a14="http://schemas.microsoft.com/office/drawing/2010/main" val="0"/>
              </a:ext>
            </a:extLst>
          </a:blip>
          <a:srcRect t="9247"/>
          <a:stretch/>
        </p:blipFill>
        <p:spPr>
          <a:xfrm>
            <a:off x="6192538" y="2591929"/>
            <a:ext cx="3301234" cy="4517925"/>
          </a:xfrm>
          <a:prstGeom prst="rect">
            <a:avLst/>
          </a:prstGeom>
        </p:spPr>
      </p:pic>
    </p:spTree>
    <p:extLst>
      <p:ext uri="{BB962C8B-B14F-4D97-AF65-F5344CB8AC3E}">
        <p14:creationId xmlns:p14="http://schemas.microsoft.com/office/powerpoint/2010/main" val="397352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1452</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Sassoon Penpals Joined</vt:lpstr>
      <vt:lpstr>Office Theme</vt:lpstr>
      <vt:lpstr>PowerPoint Presentation</vt:lpstr>
      <vt:lpstr>PowerPoint Presentation</vt:lpstr>
      <vt:lpstr>PowerPoint Presentation</vt:lpstr>
      <vt:lpstr>CARE</vt:lpstr>
      <vt:lpstr>CARE</vt:lpstr>
      <vt:lpstr>Behaviour</vt:lpstr>
      <vt:lpstr>Behaviour</vt:lpstr>
      <vt:lpstr>Uniform</vt:lpstr>
      <vt:lpstr>Uniform</vt:lpstr>
      <vt:lpstr>At Highfield Hall we:       </vt:lpstr>
      <vt:lpstr>We ask our parents to:</vt:lpstr>
      <vt:lpstr>Communication</vt:lpstr>
      <vt:lpstr>Communication</vt:lpstr>
      <vt:lpstr>Communication</vt:lpstr>
      <vt:lpstr>Homework</vt:lpstr>
      <vt:lpstr>Times Tables</vt:lpstr>
      <vt:lpstr>Curriculum</vt:lpstr>
      <vt:lpstr>Curriculum</vt:lpstr>
      <vt:lpstr>The year group page.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Bywaters</dc:creator>
  <cp:lastModifiedBy>Natasha Abbott</cp:lastModifiedBy>
  <cp:revision>19</cp:revision>
  <dcterms:created xsi:type="dcterms:W3CDTF">2023-09-07T14:22:21Z</dcterms:created>
  <dcterms:modified xsi:type="dcterms:W3CDTF">2023-09-19T19:31:05Z</dcterms:modified>
</cp:coreProperties>
</file>