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2CB"/>
    <a:srgbClr val="CD1490"/>
    <a:srgbClr val="21B413"/>
    <a:srgbClr val="FAB122"/>
    <a:srgbClr val="8A095B"/>
    <a:srgbClr val="1EC8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F18BEF1-6054-4712-8C9E-91668DF78955}" v="2" dt="2021-08-04T16:12:26.086"/>
    <p1510:client id="{F9E930F5-F13F-4A8E-BF1F-DDED3DFAC012}" v="1" dt="2021-08-04T11:04:36.3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1248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et Lloyd" userId="a4f699d23cac0c7f" providerId="LiveId" clId="{AF18BEF1-6054-4712-8C9E-91668DF78955}"/>
    <pc:docChg chg="modSld">
      <pc:chgData name="Janet Lloyd" userId="a4f699d23cac0c7f" providerId="LiveId" clId="{AF18BEF1-6054-4712-8C9E-91668DF78955}" dt="2021-08-04T16:12:55.418" v="39" actId="20577"/>
      <pc:docMkLst>
        <pc:docMk/>
      </pc:docMkLst>
      <pc:sldChg chg="modSp mod">
        <pc:chgData name="Janet Lloyd" userId="a4f699d23cac0c7f" providerId="LiveId" clId="{AF18BEF1-6054-4712-8C9E-91668DF78955}" dt="2021-08-04T16:12:55.418" v="39" actId="20577"/>
        <pc:sldMkLst>
          <pc:docMk/>
          <pc:sldMk cId="2448713213" sldId="269"/>
        </pc:sldMkLst>
        <pc:spChg chg="mod">
          <ac:chgData name="Janet Lloyd" userId="a4f699d23cac0c7f" providerId="LiveId" clId="{AF18BEF1-6054-4712-8C9E-91668DF78955}" dt="2021-08-04T16:11:59.498" v="0"/>
          <ac:spMkLst>
            <pc:docMk/>
            <pc:sldMk cId="2448713213" sldId="269"/>
            <ac:spMk id="2" creationId="{A4F8A485-3B17-489C-AF6F-389B9B6E440E}"/>
          </ac:spMkLst>
        </pc:spChg>
        <pc:spChg chg="mod">
          <ac:chgData name="Janet Lloyd" userId="a4f699d23cac0c7f" providerId="LiveId" clId="{AF18BEF1-6054-4712-8C9E-91668DF78955}" dt="2021-08-04T16:12:55.418" v="39" actId="20577"/>
          <ac:spMkLst>
            <pc:docMk/>
            <pc:sldMk cId="2448713213" sldId="269"/>
            <ac:spMk id="5" creationId="{9DD1A543-1F76-429C-A8DD-C074D1438995}"/>
          </ac:spMkLst>
        </pc:spChg>
        <pc:spChg chg="mod">
          <ac:chgData name="Janet Lloyd" userId="a4f699d23cac0c7f" providerId="LiveId" clId="{AF18BEF1-6054-4712-8C9E-91668DF78955}" dt="2021-08-04T16:11:59.498" v="0"/>
          <ac:spMkLst>
            <pc:docMk/>
            <pc:sldMk cId="2448713213" sldId="269"/>
            <ac:spMk id="6" creationId="{6E8D0DD5-735F-4D00-8640-4C27ED2481B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57887-7DA2-4797-8977-45F86DE20396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387327-A2AF-4F12-8564-0B1B628464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1352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2753E1-C99D-4D7F-A0B0-665599BA4F8B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DD83EF-5EC4-4F93-895F-66ADF37CA31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3605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80282-2047-4202-BF76-CE427CF5C704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64B30-F168-4414-8E6F-0697736A0F6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3498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4D005-C9F4-4288-9316-6FC93C0A3056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9A063-9949-4C6A-A783-73C9039E3E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627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D979C9-1D41-4A08-90DE-3E4E6D6D50CE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B72037-9738-4EC9-BC39-4B07111E92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87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E7B40B-31B0-433E-9AC9-C5FA8F52A7F0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2EDA1-BDD2-479A-B02C-9AFFB54EE0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03772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A1E218-D1EE-4FE6-9281-E9F66D62EAD3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7ACC9-F39B-4B04-8E93-0E8BA559A9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50045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9356CF-80D0-4E73-838D-351050D2EB80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708DE5-56C8-4D2E-91FD-6E8FBE12E1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8444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BE83A5-1FE2-4A19-93DD-475C4C9A5F0B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59D3C-1F52-4D64-8429-0416B018638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34675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26660D-F0D3-4F41-A5EA-CF756D7CD61B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861E94-8143-4054-BE0A-64DE253D9A7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0311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B834A-F3C7-4245-AD87-1EB6DB37126F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FF219-B154-42C4-B02C-0DBDF684E53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7180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EC8F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DE1CB8F-CECE-4218-95A7-0CC139EACABA}" type="datetimeFigureOut">
              <a:rPr lang="en-US"/>
              <a:pPr>
                <a:defRPr/>
              </a:pPr>
              <a:t>10/5/2021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15C5FCB7-46F2-44C1-9671-3E854A159D2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87721492-6E90-4B63-A6F6-8C2930BC803C}"/>
              </a:ext>
            </a:extLst>
          </p:cNvPr>
          <p:cNvSpPr/>
          <p:nvPr/>
        </p:nvSpPr>
        <p:spPr>
          <a:xfrm>
            <a:off x="0" y="0"/>
            <a:ext cx="9144000" cy="353457"/>
          </a:xfrm>
          <a:prstGeom prst="rect">
            <a:avLst/>
          </a:prstGeom>
          <a:solidFill>
            <a:srgbClr val="FAB122"/>
          </a:solidFill>
          <a:ln>
            <a:solidFill>
              <a:srgbClr val="FAB12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841375"/>
            <a:ext cx="138113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68580" tIns="34290" rIns="68580" bIns="34290" anchor="ctr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>
              <a:solidFill>
                <a:prstClr val="black"/>
              </a:solidFill>
              <a:latin typeface="Calibri" panose="020F0502020204030204"/>
              <a:cs typeface="+mn-cs"/>
            </a:endParaRPr>
          </a:p>
        </p:txBody>
      </p:sp>
      <p:pic>
        <p:nvPicPr>
          <p:cNvPr id="9" name="Picture 8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FE0A0F6B-007C-4264-AA4A-E08FD0146B3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2315"/>
            <a:ext cx="776856" cy="289374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A4F8A485-3B17-489C-AF6F-389B9B6E440E}"/>
              </a:ext>
            </a:extLst>
          </p:cNvPr>
          <p:cNvSpPr txBox="1"/>
          <p:nvPr/>
        </p:nvSpPr>
        <p:spPr>
          <a:xfrm>
            <a:off x="69056" y="26327"/>
            <a:ext cx="73941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b="1" dirty="0">
                <a:solidFill>
                  <a:schemeClr val="bg1"/>
                </a:solidFill>
              </a:rPr>
              <a:t>Medium Term Plan: Spanish Stage 2 Autumn 1 – Welcome to School- Super Learners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229631F-93B4-482C-9D34-69471A18C73B}"/>
              </a:ext>
            </a:extLst>
          </p:cNvPr>
          <p:cNvSpPr txBox="1"/>
          <p:nvPr/>
        </p:nvSpPr>
        <p:spPr>
          <a:xfrm>
            <a:off x="168139" y="486347"/>
            <a:ext cx="5129519" cy="1815882"/>
          </a:xfrm>
          <a:prstGeom prst="rect">
            <a:avLst/>
          </a:prstGeom>
          <a:noFill/>
          <a:ln w="28575">
            <a:solidFill>
              <a:srgbClr val="8A095B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LOs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L1: I can ask and answer several questions.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L2: I can recall 0-10 and some classroom instructions.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L3: I can say and read numbers 10-20.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L4: I can recall the days and the months.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L5: I can say and write the names of rooms in school.</a:t>
            </a:r>
          </a:p>
          <a:p>
            <a:pPr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L6: I can understand, say and write some classroom nouns.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DD1A543-1F76-429C-A8DD-C074D1438995}"/>
              </a:ext>
            </a:extLst>
          </p:cNvPr>
          <p:cNvSpPr txBox="1"/>
          <p:nvPr/>
        </p:nvSpPr>
        <p:spPr>
          <a:xfrm>
            <a:off x="5562600" y="486347"/>
            <a:ext cx="2476960" cy="1688154"/>
          </a:xfrm>
          <a:prstGeom prst="rect">
            <a:avLst/>
          </a:prstGeom>
          <a:noFill/>
          <a:ln w="28575">
            <a:solidFill>
              <a:srgbClr val="00C2CB"/>
            </a:solidFill>
          </a:ln>
        </p:spPr>
        <p:txBody>
          <a:bodyPr wrap="non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Sound Spelling Exploration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Silent letters: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“h”,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Pronunciation of letters: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“j” , “v”, “ň”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Sound- spelling: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ce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/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ll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 ci/ au/die/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vei</a:t>
            </a: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/</a:t>
            </a:r>
            <a:r>
              <a:rPr lang="en-GB" sz="14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iz</a:t>
            </a:r>
            <a:endParaRPr lang="en-GB" sz="1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E8D0DD5-735F-4D00-8640-4C27ED2481BA}"/>
              </a:ext>
            </a:extLst>
          </p:cNvPr>
          <p:cNvSpPr txBox="1"/>
          <p:nvPr/>
        </p:nvSpPr>
        <p:spPr>
          <a:xfrm>
            <a:off x="195358" y="2435119"/>
            <a:ext cx="5102300" cy="2481449"/>
          </a:xfrm>
          <a:prstGeom prst="rect">
            <a:avLst/>
          </a:prstGeom>
          <a:noFill/>
          <a:ln w="28575">
            <a:solidFill>
              <a:srgbClr val="FAB12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Teacher assessment of learners progress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Can recall familiar greetings.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Can recall familiar feelings sentences.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Can recall all the numbers between 0-10 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Can imitate and pronounce new language.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Can say/write accurately some numbers between 11-20.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Can recall all the days of week.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Can recall most of the months of year.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Can recognise or anticipate the meaning of some of Spanish nouns for rooms in school.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</a:t>
            </a: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Can recognise or anticipate the meaning of some of Spanish nouns for classroom items.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E2AB4B6-8597-474E-9396-05D97799EC8E}"/>
              </a:ext>
            </a:extLst>
          </p:cNvPr>
          <p:cNvSpPr txBox="1"/>
          <p:nvPr/>
        </p:nvSpPr>
        <p:spPr>
          <a:xfrm>
            <a:off x="5558176" y="2395688"/>
            <a:ext cx="3585824" cy="2486578"/>
          </a:xfrm>
          <a:prstGeom prst="rect">
            <a:avLst/>
          </a:prstGeom>
          <a:noFill/>
          <a:ln w="28575">
            <a:solidFill>
              <a:srgbClr val="CD1490"/>
            </a:solidFill>
          </a:ln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“Language Detective” skills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S</a:t>
            </a: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peak confidently (</a:t>
            </a:r>
            <a:r>
              <a:rPr lang="en-GB" sz="1200" dirty="0" err="1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words,phrases,sentences</a:t>
            </a: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Imitate key sounds and silent letters.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Memory skills to aid comprehension.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Identify language patterns.</a:t>
            </a:r>
            <a:endParaRPr lang="en-GB" sz="12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Ask a question with correct intonation. 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Read and understand some familiar and unfamiliar target language.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Try to copywrite some words or short phrases.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2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 Try to write familiar language from memory.</a:t>
            </a:r>
            <a:endParaRPr lang="en-GB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27905B-3B13-453A-9FB5-1E5CD6FBC7C4}"/>
              </a:ext>
            </a:extLst>
          </p:cNvPr>
          <p:cNvSpPr txBox="1"/>
          <p:nvPr/>
        </p:nvSpPr>
        <p:spPr>
          <a:xfrm>
            <a:off x="213093" y="5588554"/>
            <a:ext cx="8688124" cy="1227131"/>
          </a:xfrm>
          <a:prstGeom prst="rect">
            <a:avLst/>
          </a:prstGeom>
          <a:noFill/>
          <a:ln w="28575">
            <a:solidFill>
              <a:srgbClr val="21B413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Primary creativity/cross-curricular learning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opportunities 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Name card/ school signage/super learner utility belt – DT and display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Literacy and languages links- dictionary skills, cognates and false friends, anticipating meaning.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Maths – 0-20 and  2 times table.  </a:t>
            </a:r>
            <a:endParaRPr lang="en-GB" sz="1400" dirty="0">
              <a:effectLst/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FEB76CA-9303-44AD-B314-0AD4A67845C0}"/>
              </a:ext>
            </a:extLst>
          </p:cNvPr>
          <p:cNvSpPr txBox="1"/>
          <p:nvPr/>
        </p:nvSpPr>
        <p:spPr>
          <a:xfrm>
            <a:off x="213093" y="4964695"/>
            <a:ext cx="3816741" cy="541430"/>
          </a:xfrm>
          <a:prstGeom prst="rect">
            <a:avLst/>
          </a:prstGeom>
          <a:noFill/>
          <a:ln w="28575">
            <a:solidFill>
              <a:srgbClr val="F6B69E"/>
            </a:solidFill>
          </a:ln>
        </p:spPr>
        <p:txBody>
          <a:bodyPr wrap="square">
            <a:spAutoFit/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9pPr>
          </a:lstStyle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Grammar: </a:t>
            </a:r>
          </a:p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en-GB" sz="1400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Masculine and feminine singular nouns</a:t>
            </a:r>
            <a:r>
              <a:rPr lang="en-GB" sz="1400" b="1" dirty="0">
                <a:effectLst/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en-GB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87132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346</Words>
  <Application>Microsoft Office PowerPoint</Application>
  <PresentationFormat>On-screen Show (4:3)</PresentationFormat>
  <Paragraphs>41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Century Gothic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gato</dc:title>
  <dc:creator>Ana Lavado Garcia</dc:creator>
  <cp:lastModifiedBy>Janet Lloyd</cp:lastModifiedBy>
  <cp:revision>64</cp:revision>
  <dcterms:created xsi:type="dcterms:W3CDTF">2006-08-16T00:00:00Z</dcterms:created>
  <dcterms:modified xsi:type="dcterms:W3CDTF">2021-10-05T15:42:43Z</dcterms:modified>
</cp:coreProperties>
</file>