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2CB"/>
    <a:srgbClr val="CD1490"/>
    <a:srgbClr val="21B413"/>
    <a:srgbClr val="FAB122"/>
    <a:srgbClr val="8A095B"/>
    <a:srgbClr val="1EC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18BEF1-6054-4712-8C9E-91668DF78955}" v="2" dt="2021-08-04T16:12:26.086"/>
    <p1510:client id="{F9E930F5-F13F-4A8E-BF1F-DDED3DFAC012}" v="1" dt="2021-08-04T11:04:36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2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Lloyd" userId="a4f699d23cac0c7f" providerId="LiveId" clId="{AF18BEF1-6054-4712-8C9E-91668DF78955}"/>
    <pc:docChg chg="modSld">
      <pc:chgData name="Janet Lloyd" userId="a4f699d23cac0c7f" providerId="LiveId" clId="{AF18BEF1-6054-4712-8C9E-91668DF78955}" dt="2021-08-04T16:12:55.418" v="39" actId="20577"/>
      <pc:docMkLst>
        <pc:docMk/>
      </pc:docMkLst>
      <pc:sldChg chg="modSp mod">
        <pc:chgData name="Janet Lloyd" userId="a4f699d23cac0c7f" providerId="LiveId" clId="{AF18BEF1-6054-4712-8C9E-91668DF78955}" dt="2021-08-04T16:12:55.418" v="39" actId="20577"/>
        <pc:sldMkLst>
          <pc:docMk/>
          <pc:sldMk cId="2448713213" sldId="269"/>
        </pc:sldMkLst>
        <pc:spChg chg="mod">
          <ac:chgData name="Janet Lloyd" userId="a4f699d23cac0c7f" providerId="LiveId" clId="{AF18BEF1-6054-4712-8C9E-91668DF78955}" dt="2021-08-04T16:11:59.498" v="0"/>
          <ac:spMkLst>
            <pc:docMk/>
            <pc:sldMk cId="2448713213" sldId="269"/>
            <ac:spMk id="2" creationId="{A4F8A485-3B17-489C-AF6F-389B9B6E440E}"/>
          </ac:spMkLst>
        </pc:spChg>
        <pc:spChg chg="mod">
          <ac:chgData name="Janet Lloyd" userId="a4f699d23cac0c7f" providerId="LiveId" clId="{AF18BEF1-6054-4712-8C9E-91668DF78955}" dt="2021-08-04T16:12:55.418" v="39" actId="20577"/>
          <ac:spMkLst>
            <pc:docMk/>
            <pc:sldMk cId="2448713213" sldId="269"/>
            <ac:spMk id="5" creationId="{9DD1A543-1F76-429C-A8DD-C074D1438995}"/>
          </ac:spMkLst>
        </pc:spChg>
        <pc:spChg chg="mod">
          <ac:chgData name="Janet Lloyd" userId="a4f699d23cac0c7f" providerId="LiveId" clId="{AF18BEF1-6054-4712-8C9E-91668DF78955}" dt="2021-08-04T16:11:59.498" v="0"/>
          <ac:spMkLst>
            <pc:docMk/>
            <pc:sldMk cId="2448713213" sldId="269"/>
            <ac:spMk id="6" creationId="{6E8D0DD5-735F-4D00-8640-4C27ED2481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7887-7DA2-4797-8977-45F86DE20396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7327-A2AF-4F12-8564-0B1B62846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35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753E1-C99D-4D7F-A0B0-665599BA4F8B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83EF-5EC4-4F93-895F-66ADF37CA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60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0282-2047-4202-BF76-CE427CF5C704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64B30-F168-4414-8E6F-0697736A0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98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D005-C9F4-4288-9316-6FC93C0A3056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9A063-9949-4C6A-A783-73C9039E3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2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79C9-1D41-4A08-90DE-3E4E6D6D50CE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72037-9738-4EC9-BC39-4B07111E9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40B-31B0-433E-9AC9-C5FA8F52A7F0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EDA1-BDD2-479A-B02C-9AFFB54EE0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7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E218-D1EE-4FE6-9281-E9F66D62EAD3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ACC9-F39B-4B04-8E93-0E8BA559A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56CF-80D0-4E73-838D-351050D2EB80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8DE5-56C8-4D2E-91FD-6E8FBE12E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83A5-1FE2-4A19-93DD-475C4C9A5F0B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9D3C-1F52-4D64-8429-0416B0186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46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660D-F0D3-4F41-A5EA-CF756D7CD61B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1E94-8143-4054-BE0A-64DE253D9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1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834A-F3C7-4245-AD87-1EB6DB37126F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F219-B154-42C4-B02C-0DBDF684E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1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C8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1CB8F-CECE-4218-95A7-0CC139EACABA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C5FCB7-46F2-44C1-9671-3E854A159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7721492-6E90-4B63-A6F6-8C2930BC803C}"/>
              </a:ext>
            </a:extLst>
          </p:cNvPr>
          <p:cNvSpPr/>
          <p:nvPr/>
        </p:nvSpPr>
        <p:spPr>
          <a:xfrm>
            <a:off x="0" y="0"/>
            <a:ext cx="9144000" cy="353457"/>
          </a:xfrm>
          <a:prstGeom prst="rect">
            <a:avLst/>
          </a:prstGeom>
          <a:solidFill>
            <a:srgbClr val="FAB122"/>
          </a:solidFill>
          <a:ln>
            <a:solidFill>
              <a:srgbClr val="FAB1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41375"/>
            <a:ext cx="1381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E0A0F6B-007C-4264-AA4A-E08FD0146B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2315"/>
            <a:ext cx="776856" cy="2893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F8A485-3B17-489C-AF6F-389B9B6E440E}"/>
              </a:ext>
            </a:extLst>
          </p:cNvPr>
          <p:cNvSpPr txBox="1"/>
          <p:nvPr/>
        </p:nvSpPr>
        <p:spPr>
          <a:xfrm>
            <a:off x="69056" y="26327"/>
            <a:ext cx="7394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Medium Term Plan: Spanish Stage 2 Autumn 1 – Welcome to School- Super Learners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29631F-93B4-482C-9D34-69471A18C73B}"/>
              </a:ext>
            </a:extLst>
          </p:cNvPr>
          <p:cNvSpPr txBox="1"/>
          <p:nvPr/>
        </p:nvSpPr>
        <p:spPr>
          <a:xfrm>
            <a:off x="168139" y="486347"/>
            <a:ext cx="5129519" cy="1815882"/>
          </a:xfrm>
          <a:prstGeom prst="rect">
            <a:avLst/>
          </a:prstGeom>
          <a:noFill/>
          <a:ln w="28575">
            <a:solidFill>
              <a:srgbClr val="8A095B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L1: I can ask and answer several questions.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L2: I can recall 0-10 and some classroom instructions.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L3: I can say and read numbers 10-20.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L4: I can recall the days and the months.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L5: I can say and write the names of rooms in school.</a:t>
            </a: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L6: I can understand, say and write some classroom nouns.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D1A543-1F76-429C-A8DD-C074D1438995}"/>
              </a:ext>
            </a:extLst>
          </p:cNvPr>
          <p:cNvSpPr txBox="1"/>
          <p:nvPr/>
        </p:nvSpPr>
        <p:spPr>
          <a:xfrm>
            <a:off x="5562600" y="486347"/>
            <a:ext cx="2476960" cy="1688154"/>
          </a:xfrm>
          <a:prstGeom prst="rect">
            <a:avLst/>
          </a:prstGeom>
          <a:noFill/>
          <a:ln w="28575">
            <a:solidFill>
              <a:srgbClr val="00C2CB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 Spelling Exploration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Silent letters: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“h”,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Pronunciation of letters: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“j” , “v”, “ň”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Sound- spelling: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ci/ au/die/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D0DD5-735F-4D00-8640-4C27ED2481BA}"/>
              </a:ext>
            </a:extLst>
          </p:cNvPr>
          <p:cNvSpPr txBox="1"/>
          <p:nvPr/>
        </p:nvSpPr>
        <p:spPr>
          <a:xfrm>
            <a:off x="195358" y="2435119"/>
            <a:ext cx="5102300" cy="2481449"/>
          </a:xfrm>
          <a:prstGeom prst="rect">
            <a:avLst/>
          </a:prstGeom>
          <a:noFill/>
          <a:ln w="28575">
            <a:solidFill>
              <a:srgbClr val="FAB12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 assessment of learners progress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recall familiar greetings.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recall familiar feelings sentences.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recall all the numbers between 0-10 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imitate and pronounce new language.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say/write accurately some numbers between 11-20.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recall all the days of week.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recall most of the months of year.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recognise or anticipate the meaning of some of Spanish nouns for rooms in school.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recognise or anticipate the meaning of some of Spanish nouns for classroom items.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2AB4B6-8597-474E-9396-05D97799EC8E}"/>
              </a:ext>
            </a:extLst>
          </p:cNvPr>
          <p:cNvSpPr txBox="1"/>
          <p:nvPr/>
        </p:nvSpPr>
        <p:spPr>
          <a:xfrm>
            <a:off x="5558176" y="2395688"/>
            <a:ext cx="3585824" cy="2486578"/>
          </a:xfrm>
          <a:prstGeom prst="rect">
            <a:avLst/>
          </a:prstGeom>
          <a:noFill/>
          <a:ln w="28575">
            <a:solidFill>
              <a:srgbClr val="CD149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“Language Detective” skills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</a:t>
            </a: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peak confidently (</a:t>
            </a:r>
            <a:r>
              <a:rPr lang="en-GB" sz="1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words,phrases,sentences</a:t>
            </a: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Imitate key sounds and silent letters.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Memory skills to aid comprehension.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Identify language patterns.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Ask a question with correct intonation.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Read and understand some familiar and unfamiliar target language.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Try to copywrite some words or short phrases.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Try to write familiar language from memory.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7905B-3B13-453A-9FB5-1E5CD6FBC7C4}"/>
              </a:ext>
            </a:extLst>
          </p:cNvPr>
          <p:cNvSpPr txBox="1"/>
          <p:nvPr/>
        </p:nvSpPr>
        <p:spPr>
          <a:xfrm>
            <a:off x="213093" y="5588554"/>
            <a:ext cx="8688124" cy="1227131"/>
          </a:xfrm>
          <a:prstGeom prst="rect">
            <a:avLst/>
          </a:prstGeom>
          <a:noFill/>
          <a:ln w="28575">
            <a:solidFill>
              <a:srgbClr val="21B41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creativity/cross-curricular learning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card/ school signage/super learner utility belt – DT and display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Literacy and languages links- dictionary skills, cognates and false friends, anticipating meaning.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Maths – 0-20 and  2 times table.  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EB76CA-9303-44AD-B314-0AD4A67845C0}"/>
              </a:ext>
            </a:extLst>
          </p:cNvPr>
          <p:cNvSpPr txBox="1"/>
          <p:nvPr/>
        </p:nvSpPr>
        <p:spPr>
          <a:xfrm>
            <a:off x="213093" y="4964695"/>
            <a:ext cx="3816741" cy="541430"/>
          </a:xfrm>
          <a:prstGeom prst="rect">
            <a:avLst/>
          </a:prstGeom>
          <a:noFill/>
          <a:ln w="28575">
            <a:solidFill>
              <a:srgbClr val="F6B69E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Grammar: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Masculine and feminine singular nouns</a:t>
            </a: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1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346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gato</dc:title>
  <dc:creator>Ana Lavado Garcia</dc:creator>
  <cp:lastModifiedBy>Janet Lloyd</cp:lastModifiedBy>
  <cp:revision>64</cp:revision>
  <dcterms:created xsi:type="dcterms:W3CDTF">2006-08-16T00:00:00Z</dcterms:created>
  <dcterms:modified xsi:type="dcterms:W3CDTF">2021-10-05T15:42:43Z</dcterms:modified>
</cp:coreProperties>
</file>